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 id="2147483744" r:id="rId2"/>
  </p:sldMasterIdLst>
  <p:notesMasterIdLst>
    <p:notesMasterId r:id="rId55"/>
  </p:notesMasterIdLst>
  <p:sldIdLst>
    <p:sldId id="256" r:id="rId3"/>
    <p:sldId id="268" r:id="rId4"/>
    <p:sldId id="308" r:id="rId5"/>
    <p:sldId id="309" r:id="rId6"/>
    <p:sldId id="360" r:id="rId7"/>
    <p:sldId id="361" r:id="rId8"/>
    <p:sldId id="362" r:id="rId9"/>
    <p:sldId id="363" r:id="rId10"/>
    <p:sldId id="307" r:id="rId11"/>
    <p:sldId id="365" r:id="rId12"/>
    <p:sldId id="364" r:id="rId13"/>
    <p:sldId id="366" r:id="rId14"/>
    <p:sldId id="367" r:id="rId15"/>
    <p:sldId id="359" r:id="rId16"/>
    <p:sldId id="368" r:id="rId17"/>
    <p:sldId id="369" r:id="rId18"/>
    <p:sldId id="349" r:id="rId19"/>
    <p:sldId id="281" r:id="rId20"/>
    <p:sldId id="370" r:id="rId21"/>
    <p:sldId id="282" r:id="rId22"/>
    <p:sldId id="283" r:id="rId23"/>
    <p:sldId id="371" r:id="rId24"/>
    <p:sldId id="348" r:id="rId25"/>
    <p:sldId id="284" r:id="rId26"/>
    <p:sldId id="356" r:id="rId27"/>
    <p:sldId id="373" r:id="rId28"/>
    <p:sldId id="372" r:id="rId29"/>
    <p:sldId id="257" r:id="rId30"/>
    <p:sldId id="262" r:id="rId31"/>
    <p:sldId id="259" r:id="rId32"/>
    <p:sldId id="258" r:id="rId33"/>
    <p:sldId id="261" r:id="rId34"/>
    <p:sldId id="260" r:id="rId35"/>
    <p:sldId id="265" r:id="rId36"/>
    <p:sldId id="374" r:id="rId37"/>
    <p:sldId id="375" r:id="rId38"/>
    <p:sldId id="376" r:id="rId39"/>
    <p:sldId id="386" r:id="rId40"/>
    <p:sldId id="387" r:id="rId41"/>
    <p:sldId id="388" r:id="rId42"/>
    <p:sldId id="389" r:id="rId43"/>
    <p:sldId id="383" r:id="rId44"/>
    <p:sldId id="263" r:id="rId45"/>
    <p:sldId id="264" r:id="rId46"/>
    <p:sldId id="385" r:id="rId47"/>
    <p:sldId id="382" r:id="rId48"/>
    <p:sldId id="266" r:id="rId49"/>
    <p:sldId id="378" r:id="rId50"/>
    <p:sldId id="379" r:id="rId51"/>
    <p:sldId id="380" r:id="rId52"/>
    <p:sldId id="381" r:id="rId53"/>
    <p:sldId id="267"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21" autoAdjust="0"/>
    <p:restoredTop sz="94660"/>
  </p:normalViewPr>
  <p:slideViewPr>
    <p:cSldViewPr snapToGrid="0">
      <p:cViewPr varScale="1">
        <p:scale>
          <a:sx n="72" d="100"/>
          <a:sy n="72" d="100"/>
        </p:scale>
        <p:origin x="9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81907C-E5E7-FB42-B177-EF2F6AC7C6A8}"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de-DE"/>
        </a:p>
      </dgm:t>
    </dgm:pt>
    <dgm:pt modelId="{55E1B058-DAA2-8B48-BF9C-D77BE4A3AFD9}">
      <dgm:prSet phldrT="[Text]"/>
      <dgm:spPr/>
      <dgm:t>
        <a:bodyPr/>
        <a:lstStyle/>
        <a:p>
          <a:r>
            <a:rPr lang="de-DE" dirty="0"/>
            <a:t>StGB</a:t>
          </a:r>
        </a:p>
        <a:p>
          <a:r>
            <a:rPr lang="de-DE" dirty="0"/>
            <a:t>Strafgesetzbuch §§ 174 ff.</a:t>
          </a:r>
        </a:p>
      </dgm:t>
    </dgm:pt>
    <dgm:pt modelId="{BD24FF8A-954C-084F-B2B0-B290C7FF875E}" type="parTrans" cxnId="{81C5D5A5-05FC-DD49-A3D4-F1758448A357}">
      <dgm:prSet/>
      <dgm:spPr/>
      <dgm:t>
        <a:bodyPr/>
        <a:lstStyle/>
        <a:p>
          <a:endParaRPr lang="de-DE"/>
        </a:p>
      </dgm:t>
    </dgm:pt>
    <dgm:pt modelId="{74967065-0A4C-794D-839B-A0935F8C94EA}" type="sibTrans" cxnId="{81C5D5A5-05FC-DD49-A3D4-F1758448A357}">
      <dgm:prSet/>
      <dgm:spPr/>
      <dgm:t>
        <a:bodyPr/>
        <a:lstStyle/>
        <a:p>
          <a:endParaRPr lang="de-DE"/>
        </a:p>
      </dgm:t>
    </dgm:pt>
    <dgm:pt modelId="{E5B2A813-F4F9-2848-A7A5-74C300C43B08}">
      <dgm:prSet phldrT="[Text]"/>
      <dgm:spPr/>
      <dgm:t>
        <a:bodyPr/>
        <a:lstStyle/>
        <a:p>
          <a:r>
            <a:rPr lang="de-DE" dirty="0"/>
            <a:t>Das Strafgesetzbuch gilt für alle</a:t>
          </a:r>
        </a:p>
      </dgm:t>
    </dgm:pt>
    <dgm:pt modelId="{AB05B84E-7FE6-1543-AA70-9DB7AA974C9D}" type="parTrans" cxnId="{B2D13AEF-AB99-F94F-9036-D61448725AC4}">
      <dgm:prSet/>
      <dgm:spPr/>
      <dgm:t>
        <a:bodyPr/>
        <a:lstStyle/>
        <a:p>
          <a:endParaRPr lang="de-DE"/>
        </a:p>
      </dgm:t>
    </dgm:pt>
    <dgm:pt modelId="{9FE23553-3D95-C246-86C6-5EC8F90E1208}" type="sibTrans" cxnId="{B2D13AEF-AB99-F94F-9036-D61448725AC4}">
      <dgm:prSet/>
      <dgm:spPr/>
      <dgm:t>
        <a:bodyPr/>
        <a:lstStyle/>
        <a:p>
          <a:endParaRPr lang="de-DE"/>
        </a:p>
      </dgm:t>
    </dgm:pt>
    <dgm:pt modelId="{EBB6531F-1FE6-1347-A94D-BF25EA14AC68}">
      <dgm:prSet phldrT="[Text]"/>
      <dgm:spPr/>
      <dgm:t>
        <a:bodyPr/>
        <a:lstStyle/>
        <a:p>
          <a:r>
            <a:rPr lang="de-DE" dirty="0"/>
            <a:t>Die Definitionen sind zum Teil eher eng gefasst. Nicht alles, was als sexualisierte Diskriminierung bezeichnet wird ist rechtlich relevant nach StGB</a:t>
          </a:r>
        </a:p>
      </dgm:t>
    </dgm:pt>
    <dgm:pt modelId="{151CF33E-4457-354B-BEFC-02D7F3CFE993}" type="parTrans" cxnId="{16007C45-4D2A-534C-81BD-2ABC015E7388}">
      <dgm:prSet/>
      <dgm:spPr/>
      <dgm:t>
        <a:bodyPr/>
        <a:lstStyle/>
        <a:p>
          <a:endParaRPr lang="de-DE"/>
        </a:p>
      </dgm:t>
    </dgm:pt>
    <dgm:pt modelId="{18E5ABAD-C6BA-284B-99B0-FA57384BAB7B}" type="sibTrans" cxnId="{16007C45-4D2A-534C-81BD-2ABC015E7388}">
      <dgm:prSet/>
      <dgm:spPr/>
      <dgm:t>
        <a:bodyPr/>
        <a:lstStyle/>
        <a:p>
          <a:endParaRPr lang="de-DE"/>
        </a:p>
      </dgm:t>
    </dgm:pt>
    <dgm:pt modelId="{9A4129F0-589C-B84C-9AF1-D06C8D34E592}">
      <dgm:prSet phldrT="[Text]"/>
      <dgm:spPr/>
      <dgm:t>
        <a:bodyPr/>
        <a:lstStyle/>
        <a:p>
          <a:r>
            <a:rPr lang="de-DE" dirty="0"/>
            <a:t>AGG</a:t>
          </a:r>
        </a:p>
        <a:p>
          <a:r>
            <a:rPr lang="de-DE" dirty="0"/>
            <a:t>Das Allgemeine Gleichbehandlungsgesetz</a:t>
          </a:r>
        </a:p>
      </dgm:t>
    </dgm:pt>
    <dgm:pt modelId="{C5BB235C-D8A5-3F44-AE65-D3C2FFA710A3}" type="parTrans" cxnId="{DA4A31D5-634E-D542-8728-36DA7CA2BA32}">
      <dgm:prSet/>
      <dgm:spPr/>
      <dgm:t>
        <a:bodyPr/>
        <a:lstStyle/>
        <a:p>
          <a:endParaRPr lang="de-DE"/>
        </a:p>
      </dgm:t>
    </dgm:pt>
    <dgm:pt modelId="{07935984-3C13-5F45-A629-A674FE234E8E}" type="sibTrans" cxnId="{DA4A31D5-634E-D542-8728-36DA7CA2BA32}">
      <dgm:prSet/>
      <dgm:spPr/>
      <dgm:t>
        <a:bodyPr/>
        <a:lstStyle/>
        <a:p>
          <a:endParaRPr lang="de-DE"/>
        </a:p>
      </dgm:t>
    </dgm:pt>
    <dgm:pt modelId="{61F0A22F-885E-6941-8DF8-52367B16218B}">
      <dgm:prSet phldrT="[Text]"/>
      <dgm:spPr/>
      <dgm:t>
        <a:bodyPr/>
        <a:lstStyle/>
        <a:p>
          <a:r>
            <a:rPr lang="de-DE" dirty="0"/>
            <a:t>Das AGG gilt für Beschäftigte. </a:t>
          </a:r>
        </a:p>
      </dgm:t>
    </dgm:pt>
    <dgm:pt modelId="{C56C862D-48FE-B842-9FA8-C9B73A3EA9B1}" type="parTrans" cxnId="{9B8177BA-A195-C64C-8E12-91D195BDDB84}">
      <dgm:prSet/>
      <dgm:spPr/>
      <dgm:t>
        <a:bodyPr/>
        <a:lstStyle/>
        <a:p>
          <a:endParaRPr lang="de-DE"/>
        </a:p>
      </dgm:t>
    </dgm:pt>
    <dgm:pt modelId="{6EABD01F-30A6-BE43-AB0A-BD96E2D65ACD}" type="sibTrans" cxnId="{9B8177BA-A195-C64C-8E12-91D195BDDB84}">
      <dgm:prSet/>
      <dgm:spPr/>
      <dgm:t>
        <a:bodyPr/>
        <a:lstStyle/>
        <a:p>
          <a:endParaRPr lang="de-DE"/>
        </a:p>
      </dgm:t>
    </dgm:pt>
    <dgm:pt modelId="{6A1CE87C-37FC-3543-B9B4-894B22869B21}">
      <dgm:prSet phldrT="[Text]"/>
      <dgm:spPr/>
      <dgm:t>
        <a:bodyPr/>
        <a:lstStyle/>
        <a:p>
          <a:r>
            <a:rPr lang="de-DE" dirty="0"/>
            <a:t>Landesgleichstellungsgesetze</a:t>
          </a:r>
        </a:p>
        <a:p>
          <a:r>
            <a:rPr lang="de-DE" dirty="0"/>
            <a:t>(Landesantidiskriminierungsgesetze)</a:t>
          </a:r>
        </a:p>
      </dgm:t>
    </dgm:pt>
    <dgm:pt modelId="{4AC5B453-E317-004C-B462-39E3368BB8D3}" type="parTrans" cxnId="{A42D523A-16BD-A945-BE14-7866466FBEC6}">
      <dgm:prSet/>
      <dgm:spPr/>
      <dgm:t>
        <a:bodyPr/>
        <a:lstStyle/>
        <a:p>
          <a:endParaRPr lang="de-DE"/>
        </a:p>
      </dgm:t>
    </dgm:pt>
    <dgm:pt modelId="{3296E28E-B856-074E-86B0-842618F10993}" type="sibTrans" cxnId="{A42D523A-16BD-A945-BE14-7866466FBEC6}">
      <dgm:prSet/>
      <dgm:spPr/>
      <dgm:t>
        <a:bodyPr/>
        <a:lstStyle/>
        <a:p>
          <a:endParaRPr lang="de-DE"/>
        </a:p>
      </dgm:t>
    </dgm:pt>
    <dgm:pt modelId="{328A351E-16D6-544F-A859-59C51BC392B3}">
      <dgm:prSet phldrT="[Text]"/>
      <dgm:spPr/>
      <dgm:t>
        <a:bodyPr/>
        <a:lstStyle/>
        <a:p>
          <a:r>
            <a:rPr lang="de-DE" dirty="0"/>
            <a:t>Richtlinien von Hochschulen können relevante Regeln für alle Statusgruppen enthalten (z.B. Auszubildende, Studierende, Praktikant*innen, Gäste)</a:t>
          </a:r>
        </a:p>
      </dgm:t>
    </dgm:pt>
    <dgm:pt modelId="{EA48C624-699E-C54B-9A3F-0F247FB3B0AD}" type="parTrans" cxnId="{8941E757-B638-704B-B61D-D3A3320743F3}">
      <dgm:prSet/>
      <dgm:spPr/>
      <dgm:t>
        <a:bodyPr/>
        <a:lstStyle/>
        <a:p>
          <a:endParaRPr lang="de-DE"/>
        </a:p>
      </dgm:t>
    </dgm:pt>
    <dgm:pt modelId="{56C2B4B2-8D3D-8A4A-9561-6B75ABACFC3A}" type="sibTrans" cxnId="{8941E757-B638-704B-B61D-D3A3320743F3}">
      <dgm:prSet/>
      <dgm:spPr/>
      <dgm:t>
        <a:bodyPr/>
        <a:lstStyle/>
        <a:p>
          <a:endParaRPr lang="de-DE"/>
        </a:p>
      </dgm:t>
    </dgm:pt>
    <dgm:pt modelId="{069D8EF5-7465-E643-ACE8-BCB6CFF50D9E}">
      <dgm:prSet phldrT="[Text]"/>
      <dgm:spPr/>
      <dgm:t>
        <a:bodyPr/>
        <a:lstStyle/>
        <a:p>
          <a:r>
            <a:rPr lang="de-DE" b="0" dirty="0"/>
            <a:t>Richtlinie gegen sexualisierte Diskriminierung, Belästigung und Gewalt der Universität Greifswald versucht die Lücken aus </a:t>
          </a:r>
          <a:r>
            <a:rPr lang="de-DE" b="0" dirty="0" err="1"/>
            <a:t>GlG</a:t>
          </a:r>
          <a:r>
            <a:rPr lang="de-DE" b="0" dirty="0"/>
            <a:t> MV und AGG zu füllen</a:t>
          </a:r>
        </a:p>
      </dgm:t>
    </dgm:pt>
    <dgm:pt modelId="{65CF1AC4-A239-644A-9767-0AF9E56B3F3D}" type="parTrans" cxnId="{40F8B222-F8AA-2B44-A5C7-5907BF66D407}">
      <dgm:prSet/>
      <dgm:spPr/>
      <dgm:t>
        <a:bodyPr/>
        <a:lstStyle/>
        <a:p>
          <a:endParaRPr lang="de-DE"/>
        </a:p>
      </dgm:t>
    </dgm:pt>
    <dgm:pt modelId="{818A3091-B376-834D-8180-687F1BDFB02D}" type="sibTrans" cxnId="{40F8B222-F8AA-2B44-A5C7-5907BF66D407}">
      <dgm:prSet/>
      <dgm:spPr/>
      <dgm:t>
        <a:bodyPr/>
        <a:lstStyle/>
        <a:p>
          <a:endParaRPr lang="de-DE"/>
        </a:p>
      </dgm:t>
    </dgm:pt>
    <dgm:pt modelId="{18981814-3350-074A-8F8A-CB4B47766851}">
      <dgm:prSet phldrT="[Text]"/>
      <dgm:spPr/>
      <dgm:t>
        <a:bodyPr/>
        <a:lstStyle/>
        <a:p>
          <a:r>
            <a:rPr lang="de-DE" dirty="0"/>
            <a:t>Es gilt nicht für Studierende</a:t>
          </a:r>
        </a:p>
      </dgm:t>
    </dgm:pt>
    <dgm:pt modelId="{07D367CC-988A-DF4C-AC46-0E857FA1AD6A}" type="parTrans" cxnId="{FA06C5E4-F0A1-C149-8054-B421B10D1045}">
      <dgm:prSet/>
      <dgm:spPr/>
      <dgm:t>
        <a:bodyPr/>
        <a:lstStyle/>
        <a:p>
          <a:endParaRPr lang="de-DE"/>
        </a:p>
      </dgm:t>
    </dgm:pt>
    <dgm:pt modelId="{81C7D95C-BBD8-1245-9FF5-F5C052846DCC}" type="sibTrans" cxnId="{FA06C5E4-F0A1-C149-8054-B421B10D1045}">
      <dgm:prSet/>
      <dgm:spPr/>
      <dgm:t>
        <a:bodyPr/>
        <a:lstStyle/>
        <a:p>
          <a:endParaRPr lang="de-DE"/>
        </a:p>
      </dgm:t>
    </dgm:pt>
    <dgm:pt modelId="{F5E92C46-F209-F34A-A5BB-30764DBDF3B9}">
      <dgm:prSet phldrT="[Text]"/>
      <dgm:spPr/>
      <dgm:t>
        <a:bodyPr/>
        <a:lstStyle/>
        <a:p>
          <a:r>
            <a:rPr lang="de-DE" dirty="0"/>
            <a:t>Es soll Beschäftigte z.B. vor sexueller Belästigung am Arbeitsplatz schützen.</a:t>
          </a:r>
        </a:p>
      </dgm:t>
    </dgm:pt>
    <dgm:pt modelId="{073F63F8-98AB-8C47-8547-597D1EE35D5E}" type="parTrans" cxnId="{FD67CA60-ADE8-7440-81C7-E5CA5AB0C63F}">
      <dgm:prSet/>
      <dgm:spPr/>
      <dgm:t>
        <a:bodyPr/>
        <a:lstStyle/>
        <a:p>
          <a:endParaRPr lang="de-DE"/>
        </a:p>
      </dgm:t>
    </dgm:pt>
    <dgm:pt modelId="{A91A7315-F228-EC48-808F-E98ACD79BDD9}" type="sibTrans" cxnId="{FD67CA60-ADE8-7440-81C7-E5CA5AB0C63F}">
      <dgm:prSet/>
      <dgm:spPr/>
      <dgm:t>
        <a:bodyPr/>
        <a:lstStyle/>
        <a:p>
          <a:endParaRPr lang="de-DE"/>
        </a:p>
      </dgm:t>
    </dgm:pt>
    <dgm:pt modelId="{8C12F2F5-B2D6-AF45-B58B-5CFDB23D96D8}">
      <dgm:prSet phldrT="[Text]"/>
      <dgm:spPr/>
      <dgm:t>
        <a:bodyPr/>
        <a:lstStyle/>
        <a:p>
          <a:r>
            <a:rPr lang="de-DE" dirty="0"/>
            <a:t>Richtlinien einzelner Hochschulen</a:t>
          </a:r>
        </a:p>
      </dgm:t>
    </dgm:pt>
    <dgm:pt modelId="{E0B8F7BF-FA11-CF4E-BC88-6B09A927BDF7}" type="parTrans" cxnId="{69665554-E4AA-1744-A4F1-76387126E194}">
      <dgm:prSet/>
      <dgm:spPr/>
      <dgm:t>
        <a:bodyPr/>
        <a:lstStyle/>
        <a:p>
          <a:endParaRPr lang="de-DE"/>
        </a:p>
      </dgm:t>
    </dgm:pt>
    <dgm:pt modelId="{84852C03-3CC8-4947-9D5B-DAE843A00373}" type="sibTrans" cxnId="{69665554-E4AA-1744-A4F1-76387126E194}">
      <dgm:prSet/>
      <dgm:spPr/>
      <dgm:t>
        <a:bodyPr/>
        <a:lstStyle/>
        <a:p>
          <a:endParaRPr lang="de-DE"/>
        </a:p>
      </dgm:t>
    </dgm:pt>
    <dgm:pt modelId="{7A4AAC87-97D9-184F-B1E6-E6AE44DFAEDB}">
      <dgm:prSet phldrT="[Text]"/>
      <dgm:spPr/>
      <dgm:t>
        <a:bodyPr/>
        <a:lstStyle/>
        <a:p>
          <a:r>
            <a:rPr lang="de-DE" dirty="0"/>
            <a:t>Die meisten Landesgleichstellungsgesetze sind nur relevant für Beschäftigte</a:t>
          </a:r>
        </a:p>
      </dgm:t>
    </dgm:pt>
    <dgm:pt modelId="{6220B1B8-BE72-2D47-9594-1FA13413364D}" type="parTrans" cxnId="{33AA81C1-9B52-7F48-A7FA-65D74A496C04}">
      <dgm:prSet/>
      <dgm:spPr/>
    </dgm:pt>
    <dgm:pt modelId="{A3DF363E-12E9-D141-8C56-3CAE270BB417}" type="sibTrans" cxnId="{33AA81C1-9B52-7F48-A7FA-65D74A496C04}">
      <dgm:prSet/>
      <dgm:spPr/>
    </dgm:pt>
    <dgm:pt modelId="{F01BDC99-D8D8-7044-8340-C558B640071F}">
      <dgm:prSet phldrT="[Text]"/>
      <dgm:spPr/>
      <dgm:t>
        <a:bodyPr/>
        <a:lstStyle/>
        <a:p>
          <a:r>
            <a:rPr lang="de-DE" dirty="0"/>
            <a:t>Bisher gibt es nur in Berlin ein LADG: dieses ist relevant für Personen, die nicht unter das AGG fallen!</a:t>
          </a:r>
        </a:p>
      </dgm:t>
    </dgm:pt>
    <dgm:pt modelId="{5B17DC6D-BB24-6340-BA41-30CA65654FF9}" type="parTrans" cxnId="{DE015C51-E499-6641-A163-77B0EF00AF07}">
      <dgm:prSet/>
      <dgm:spPr/>
    </dgm:pt>
    <dgm:pt modelId="{3F919ACE-2F3A-4843-8084-7AFA0BD46787}" type="sibTrans" cxnId="{DE015C51-E499-6641-A163-77B0EF00AF07}">
      <dgm:prSet/>
      <dgm:spPr/>
    </dgm:pt>
    <dgm:pt modelId="{0E3D2047-22D6-4D47-824D-19EFDBBFB62D}" type="pres">
      <dgm:prSet presAssocID="{F781907C-E5E7-FB42-B177-EF2F6AC7C6A8}" presName="Name0" presStyleCnt="0">
        <dgm:presLayoutVars>
          <dgm:dir/>
          <dgm:animLvl val="lvl"/>
          <dgm:resizeHandles val="exact"/>
        </dgm:presLayoutVars>
      </dgm:prSet>
      <dgm:spPr/>
    </dgm:pt>
    <dgm:pt modelId="{20FDA471-EC0E-C14A-93B7-ED41555DB055}" type="pres">
      <dgm:prSet presAssocID="{55E1B058-DAA2-8B48-BF9C-D77BE4A3AFD9}" presName="linNode" presStyleCnt="0"/>
      <dgm:spPr/>
    </dgm:pt>
    <dgm:pt modelId="{A3B8389C-AD71-5F4F-B023-098515438184}" type="pres">
      <dgm:prSet presAssocID="{55E1B058-DAA2-8B48-BF9C-D77BE4A3AFD9}" presName="parentText" presStyleLbl="node1" presStyleIdx="0" presStyleCnt="4">
        <dgm:presLayoutVars>
          <dgm:chMax val="1"/>
          <dgm:bulletEnabled val="1"/>
        </dgm:presLayoutVars>
      </dgm:prSet>
      <dgm:spPr/>
    </dgm:pt>
    <dgm:pt modelId="{E774DBCE-A4F2-CF42-BF13-8E082E90C721}" type="pres">
      <dgm:prSet presAssocID="{55E1B058-DAA2-8B48-BF9C-D77BE4A3AFD9}" presName="descendantText" presStyleLbl="alignAccFollowNode1" presStyleIdx="0" presStyleCnt="4">
        <dgm:presLayoutVars>
          <dgm:bulletEnabled val="1"/>
        </dgm:presLayoutVars>
      </dgm:prSet>
      <dgm:spPr/>
    </dgm:pt>
    <dgm:pt modelId="{A932843F-DE3D-E847-997C-B450057673A1}" type="pres">
      <dgm:prSet presAssocID="{74967065-0A4C-794D-839B-A0935F8C94EA}" presName="sp" presStyleCnt="0"/>
      <dgm:spPr/>
    </dgm:pt>
    <dgm:pt modelId="{E1F58273-5261-B24C-9D66-C6AD3115F037}" type="pres">
      <dgm:prSet presAssocID="{9A4129F0-589C-B84C-9AF1-D06C8D34E592}" presName="linNode" presStyleCnt="0"/>
      <dgm:spPr/>
    </dgm:pt>
    <dgm:pt modelId="{B882DFBF-B02E-DF40-A58C-8AEFDBAA45B1}" type="pres">
      <dgm:prSet presAssocID="{9A4129F0-589C-B84C-9AF1-D06C8D34E592}" presName="parentText" presStyleLbl="node1" presStyleIdx="1" presStyleCnt="4">
        <dgm:presLayoutVars>
          <dgm:chMax val="1"/>
          <dgm:bulletEnabled val="1"/>
        </dgm:presLayoutVars>
      </dgm:prSet>
      <dgm:spPr/>
    </dgm:pt>
    <dgm:pt modelId="{B6C4E203-6002-DA4E-AAD3-98DDACC175E6}" type="pres">
      <dgm:prSet presAssocID="{9A4129F0-589C-B84C-9AF1-D06C8D34E592}" presName="descendantText" presStyleLbl="alignAccFollowNode1" presStyleIdx="1" presStyleCnt="4">
        <dgm:presLayoutVars>
          <dgm:bulletEnabled val="1"/>
        </dgm:presLayoutVars>
      </dgm:prSet>
      <dgm:spPr/>
    </dgm:pt>
    <dgm:pt modelId="{4B77C2D1-7E5B-F745-BCFE-A2F49B76574D}" type="pres">
      <dgm:prSet presAssocID="{07935984-3C13-5F45-A629-A674FE234E8E}" presName="sp" presStyleCnt="0"/>
      <dgm:spPr/>
    </dgm:pt>
    <dgm:pt modelId="{1AA9DC54-AA62-254F-9974-EF61B3759341}" type="pres">
      <dgm:prSet presAssocID="{8C12F2F5-B2D6-AF45-B58B-5CFDB23D96D8}" presName="linNode" presStyleCnt="0"/>
      <dgm:spPr/>
    </dgm:pt>
    <dgm:pt modelId="{5BA3C588-6422-1D48-9121-003230EB13F8}" type="pres">
      <dgm:prSet presAssocID="{8C12F2F5-B2D6-AF45-B58B-5CFDB23D96D8}" presName="parentText" presStyleLbl="node1" presStyleIdx="2" presStyleCnt="4" custLinFactY="6632" custLinFactNeighborX="-353" custLinFactNeighborY="100000">
        <dgm:presLayoutVars>
          <dgm:chMax val="1"/>
          <dgm:bulletEnabled val="1"/>
        </dgm:presLayoutVars>
      </dgm:prSet>
      <dgm:spPr/>
    </dgm:pt>
    <dgm:pt modelId="{AF9CC48C-650E-B444-B700-F65A4E9969AA}" type="pres">
      <dgm:prSet presAssocID="{8C12F2F5-B2D6-AF45-B58B-5CFDB23D96D8}" presName="descendantText" presStyleLbl="alignAccFollowNode1" presStyleIdx="2" presStyleCnt="4" custLinFactY="38844" custLinFactNeighborX="627" custLinFactNeighborY="100000">
        <dgm:presLayoutVars>
          <dgm:bulletEnabled val="1"/>
        </dgm:presLayoutVars>
      </dgm:prSet>
      <dgm:spPr/>
    </dgm:pt>
    <dgm:pt modelId="{74E438E7-5320-CC4F-9E77-47D52F8D2659}" type="pres">
      <dgm:prSet presAssocID="{84852C03-3CC8-4947-9D5B-DAE843A00373}" presName="sp" presStyleCnt="0"/>
      <dgm:spPr/>
    </dgm:pt>
    <dgm:pt modelId="{315BA99E-E44A-7647-8578-7C54461F8B9A}" type="pres">
      <dgm:prSet presAssocID="{6A1CE87C-37FC-3543-B9B4-894B22869B21}" presName="linNode" presStyleCnt="0"/>
      <dgm:spPr/>
    </dgm:pt>
    <dgm:pt modelId="{88F44DD0-4118-7742-A379-100C12AEDD77}" type="pres">
      <dgm:prSet presAssocID="{6A1CE87C-37FC-3543-B9B4-894B22869B21}" presName="parentText" presStyleLbl="node1" presStyleIdx="3" presStyleCnt="4" custLinFactY="-6632" custLinFactNeighborY="-100000">
        <dgm:presLayoutVars>
          <dgm:chMax val="1"/>
          <dgm:bulletEnabled val="1"/>
        </dgm:presLayoutVars>
      </dgm:prSet>
      <dgm:spPr/>
    </dgm:pt>
    <dgm:pt modelId="{7837D553-04E3-9240-B22D-B79C1D1797C4}" type="pres">
      <dgm:prSet presAssocID="{6A1CE87C-37FC-3543-B9B4-894B22869B21}" presName="descendantText" presStyleLbl="alignAccFollowNode1" presStyleIdx="3" presStyleCnt="4" custLinFactY="-41065" custLinFactNeighborX="627" custLinFactNeighborY="-100000">
        <dgm:presLayoutVars>
          <dgm:bulletEnabled val="1"/>
        </dgm:presLayoutVars>
      </dgm:prSet>
      <dgm:spPr/>
    </dgm:pt>
  </dgm:ptLst>
  <dgm:cxnLst>
    <dgm:cxn modelId="{B8698900-4000-7D4A-BBAC-57AD87632760}" type="presOf" srcId="{6A1CE87C-37FC-3543-B9B4-894B22869B21}" destId="{88F44DD0-4118-7742-A379-100C12AEDD77}" srcOrd="0" destOrd="0" presId="urn:microsoft.com/office/officeart/2005/8/layout/vList5"/>
    <dgm:cxn modelId="{94EF231C-0F13-5947-A937-D008F7195C19}" type="presOf" srcId="{55E1B058-DAA2-8B48-BF9C-D77BE4A3AFD9}" destId="{A3B8389C-AD71-5F4F-B023-098515438184}" srcOrd="0" destOrd="0" presId="urn:microsoft.com/office/officeart/2005/8/layout/vList5"/>
    <dgm:cxn modelId="{40F8B222-F8AA-2B44-A5C7-5907BF66D407}" srcId="{8C12F2F5-B2D6-AF45-B58B-5CFDB23D96D8}" destId="{069D8EF5-7465-E643-ACE8-BCB6CFF50D9E}" srcOrd="1" destOrd="0" parTransId="{65CF1AC4-A239-644A-9767-0AF9E56B3F3D}" sibTransId="{818A3091-B376-834D-8180-687F1BDFB02D}"/>
    <dgm:cxn modelId="{27B12226-4295-FC4E-ADAB-300330019A02}" type="presOf" srcId="{EBB6531F-1FE6-1347-A94D-BF25EA14AC68}" destId="{E774DBCE-A4F2-CF42-BF13-8E082E90C721}" srcOrd="0" destOrd="1" presId="urn:microsoft.com/office/officeart/2005/8/layout/vList5"/>
    <dgm:cxn modelId="{74DF6739-6306-9E47-9726-C09C2C6A2F4B}" type="presOf" srcId="{069D8EF5-7465-E643-ACE8-BCB6CFF50D9E}" destId="{AF9CC48C-650E-B444-B700-F65A4E9969AA}" srcOrd="0" destOrd="1" presId="urn:microsoft.com/office/officeart/2005/8/layout/vList5"/>
    <dgm:cxn modelId="{A42D523A-16BD-A945-BE14-7866466FBEC6}" srcId="{F781907C-E5E7-FB42-B177-EF2F6AC7C6A8}" destId="{6A1CE87C-37FC-3543-B9B4-894B22869B21}" srcOrd="3" destOrd="0" parTransId="{4AC5B453-E317-004C-B462-39E3368BB8D3}" sibTransId="{3296E28E-B856-074E-86B0-842618F10993}"/>
    <dgm:cxn modelId="{FD67CA60-ADE8-7440-81C7-E5CA5AB0C63F}" srcId="{9A4129F0-589C-B84C-9AF1-D06C8D34E592}" destId="{F5E92C46-F209-F34A-A5BB-30764DBDF3B9}" srcOrd="1" destOrd="0" parTransId="{073F63F8-98AB-8C47-8547-597D1EE35D5E}" sibTransId="{A91A7315-F228-EC48-808F-E98ACD79BDD9}"/>
    <dgm:cxn modelId="{40C5CE63-0546-A943-B136-81A6D258D42D}" type="presOf" srcId="{F5E92C46-F209-F34A-A5BB-30764DBDF3B9}" destId="{B6C4E203-6002-DA4E-AAD3-98DDACC175E6}" srcOrd="0" destOrd="1" presId="urn:microsoft.com/office/officeart/2005/8/layout/vList5"/>
    <dgm:cxn modelId="{16007C45-4D2A-534C-81BD-2ABC015E7388}" srcId="{55E1B058-DAA2-8B48-BF9C-D77BE4A3AFD9}" destId="{EBB6531F-1FE6-1347-A94D-BF25EA14AC68}" srcOrd="1" destOrd="0" parTransId="{151CF33E-4457-354B-BEFC-02D7F3CFE993}" sibTransId="{18E5ABAD-C6BA-284B-99B0-FA57384BAB7B}"/>
    <dgm:cxn modelId="{489C134B-6310-C845-A1FA-5A1FE20169F4}" type="presOf" srcId="{7A4AAC87-97D9-184F-B1E6-E6AE44DFAEDB}" destId="{7837D553-04E3-9240-B22D-B79C1D1797C4}" srcOrd="0" destOrd="0" presId="urn:microsoft.com/office/officeart/2005/8/layout/vList5"/>
    <dgm:cxn modelId="{4AB1B66E-B410-9D48-82A6-3F87F3B1D111}" type="presOf" srcId="{328A351E-16D6-544F-A859-59C51BC392B3}" destId="{AF9CC48C-650E-B444-B700-F65A4E9969AA}" srcOrd="0" destOrd="0" presId="urn:microsoft.com/office/officeart/2005/8/layout/vList5"/>
    <dgm:cxn modelId="{DE015C51-E499-6641-A163-77B0EF00AF07}" srcId="{6A1CE87C-37FC-3543-B9B4-894B22869B21}" destId="{F01BDC99-D8D8-7044-8340-C558B640071F}" srcOrd="1" destOrd="0" parTransId="{5B17DC6D-BB24-6340-BA41-30CA65654FF9}" sibTransId="{3F919ACE-2F3A-4843-8084-7AFA0BD46787}"/>
    <dgm:cxn modelId="{69665554-E4AA-1744-A4F1-76387126E194}" srcId="{F781907C-E5E7-FB42-B177-EF2F6AC7C6A8}" destId="{8C12F2F5-B2D6-AF45-B58B-5CFDB23D96D8}" srcOrd="2" destOrd="0" parTransId="{E0B8F7BF-FA11-CF4E-BC88-6B09A927BDF7}" sibTransId="{84852C03-3CC8-4947-9D5B-DAE843A00373}"/>
    <dgm:cxn modelId="{8941E757-B638-704B-B61D-D3A3320743F3}" srcId="{8C12F2F5-B2D6-AF45-B58B-5CFDB23D96D8}" destId="{328A351E-16D6-544F-A859-59C51BC392B3}" srcOrd="0" destOrd="0" parTransId="{EA48C624-699E-C54B-9A3F-0F247FB3B0AD}" sibTransId="{56C2B4B2-8D3D-8A4A-9561-6B75ABACFC3A}"/>
    <dgm:cxn modelId="{101EB296-CABE-3540-B16B-20B1208AE0F7}" type="presOf" srcId="{8C12F2F5-B2D6-AF45-B58B-5CFDB23D96D8}" destId="{5BA3C588-6422-1D48-9121-003230EB13F8}" srcOrd="0" destOrd="0" presId="urn:microsoft.com/office/officeart/2005/8/layout/vList5"/>
    <dgm:cxn modelId="{8E60A49B-17CE-0142-B5BD-5FF619A2C6AF}" type="presOf" srcId="{61F0A22F-885E-6941-8DF8-52367B16218B}" destId="{B6C4E203-6002-DA4E-AAD3-98DDACC175E6}" srcOrd="0" destOrd="0" presId="urn:microsoft.com/office/officeart/2005/8/layout/vList5"/>
    <dgm:cxn modelId="{81C5D5A5-05FC-DD49-A3D4-F1758448A357}" srcId="{F781907C-E5E7-FB42-B177-EF2F6AC7C6A8}" destId="{55E1B058-DAA2-8B48-BF9C-D77BE4A3AFD9}" srcOrd="0" destOrd="0" parTransId="{BD24FF8A-954C-084F-B2B0-B290C7FF875E}" sibTransId="{74967065-0A4C-794D-839B-A0935F8C94EA}"/>
    <dgm:cxn modelId="{5CE474AD-2315-7D4F-B40C-C8CF01D5D5AC}" type="presOf" srcId="{E5B2A813-F4F9-2848-A7A5-74C300C43B08}" destId="{E774DBCE-A4F2-CF42-BF13-8E082E90C721}" srcOrd="0" destOrd="0" presId="urn:microsoft.com/office/officeart/2005/8/layout/vList5"/>
    <dgm:cxn modelId="{9B8177BA-A195-C64C-8E12-91D195BDDB84}" srcId="{9A4129F0-589C-B84C-9AF1-D06C8D34E592}" destId="{61F0A22F-885E-6941-8DF8-52367B16218B}" srcOrd="0" destOrd="0" parTransId="{C56C862D-48FE-B842-9FA8-C9B73A3EA9B1}" sibTransId="{6EABD01F-30A6-BE43-AB0A-BD96E2D65ACD}"/>
    <dgm:cxn modelId="{33AA81C1-9B52-7F48-A7FA-65D74A496C04}" srcId="{6A1CE87C-37FC-3543-B9B4-894B22869B21}" destId="{7A4AAC87-97D9-184F-B1E6-E6AE44DFAEDB}" srcOrd="0" destOrd="0" parTransId="{6220B1B8-BE72-2D47-9594-1FA13413364D}" sibTransId="{A3DF363E-12E9-D141-8C56-3CAE270BB417}"/>
    <dgm:cxn modelId="{DA4A31D5-634E-D542-8728-36DA7CA2BA32}" srcId="{F781907C-E5E7-FB42-B177-EF2F6AC7C6A8}" destId="{9A4129F0-589C-B84C-9AF1-D06C8D34E592}" srcOrd="1" destOrd="0" parTransId="{C5BB235C-D8A5-3F44-AE65-D3C2FFA710A3}" sibTransId="{07935984-3C13-5F45-A629-A674FE234E8E}"/>
    <dgm:cxn modelId="{E8C377D7-1769-5B41-9674-60F6C106548B}" type="presOf" srcId="{18981814-3350-074A-8F8A-CB4B47766851}" destId="{B6C4E203-6002-DA4E-AAD3-98DDACC175E6}" srcOrd="0" destOrd="2" presId="urn:microsoft.com/office/officeart/2005/8/layout/vList5"/>
    <dgm:cxn modelId="{07CBBEDD-9FCB-F64C-8561-19070CD5CE21}" type="presOf" srcId="{9A4129F0-589C-B84C-9AF1-D06C8D34E592}" destId="{B882DFBF-B02E-DF40-A58C-8AEFDBAA45B1}" srcOrd="0" destOrd="0" presId="urn:microsoft.com/office/officeart/2005/8/layout/vList5"/>
    <dgm:cxn modelId="{FA06C5E4-F0A1-C149-8054-B421B10D1045}" srcId="{9A4129F0-589C-B84C-9AF1-D06C8D34E592}" destId="{18981814-3350-074A-8F8A-CB4B47766851}" srcOrd="2" destOrd="0" parTransId="{07D367CC-988A-DF4C-AC46-0E857FA1AD6A}" sibTransId="{81C7D95C-BBD8-1245-9FF5-F5C052846DCC}"/>
    <dgm:cxn modelId="{20DB1CE7-794E-CC4B-AD67-E8F3B881ABE6}" type="presOf" srcId="{F781907C-E5E7-FB42-B177-EF2F6AC7C6A8}" destId="{0E3D2047-22D6-4D47-824D-19EFDBBFB62D}" srcOrd="0" destOrd="0" presId="urn:microsoft.com/office/officeart/2005/8/layout/vList5"/>
    <dgm:cxn modelId="{B2D13AEF-AB99-F94F-9036-D61448725AC4}" srcId="{55E1B058-DAA2-8B48-BF9C-D77BE4A3AFD9}" destId="{E5B2A813-F4F9-2848-A7A5-74C300C43B08}" srcOrd="0" destOrd="0" parTransId="{AB05B84E-7FE6-1543-AA70-9DB7AA974C9D}" sibTransId="{9FE23553-3D95-C246-86C6-5EC8F90E1208}"/>
    <dgm:cxn modelId="{EA3399F2-62ED-C84F-A429-5D5401216B9F}" type="presOf" srcId="{F01BDC99-D8D8-7044-8340-C558B640071F}" destId="{7837D553-04E3-9240-B22D-B79C1D1797C4}" srcOrd="0" destOrd="1" presId="urn:microsoft.com/office/officeart/2005/8/layout/vList5"/>
    <dgm:cxn modelId="{FA7A9578-FFC5-E34A-A64E-D5C771F2516C}" type="presParOf" srcId="{0E3D2047-22D6-4D47-824D-19EFDBBFB62D}" destId="{20FDA471-EC0E-C14A-93B7-ED41555DB055}" srcOrd="0" destOrd="0" presId="urn:microsoft.com/office/officeart/2005/8/layout/vList5"/>
    <dgm:cxn modelId="{2ED6CD45-2DDD-A043-88BE-26A8DE3D7104}" type="presParOf" srcId="{20FDA471-EC0E-C14A-93B7-ED41555DB055}" destId="{A3B8389C-AD71-5F4F-B023-098515438184}" srcOrd="0" destOrd="0" presId="urn:microsoft.com/office/officeart/2005/8/layout/vList5"/>
    <dgm:cxn modelId="{8CCEB1D8-264F-DC49-9BB8-7743BC09E333}" type="presParOf" srcId="{20FDA471-EC0E-C14A-93B7-ED41555DB055}" destId="{E774DBCE-A4F2-CF42-BF13-8E082E90C721}" srcOrd="1" destOrd="0" presId="urn:microsoft.com/office/officeart/2005/8/layout/vList5"/>
    <dgm:cxn modelId="{A0A42DF7-2E3E-CA41-81E7-87580CC25949}" type="presParOf" srcId="{0E3D2047-22D6-4D47-824D-19EFDBBFB62D}" destId="{A932843F-DE3D-E847-997C-B450057673A1}" srcOrd="1" destOrd="0" presId="urn:microsoft.com/office/officeart/2005/8/layout/vList5"/>
    <dgm:cxn modelId="{B6495E1E-2FE9-0F47-9EDF-1F65BCE7A73E}" type="presParOf" srcId="{0E3D2047-22D6-4D47-824D-19EFDBBFB62D}" destId="{E1F58273-5261-B24C-9D66-C6AD3115F037}" srcOrd="2" destOrd="0" presId="urn:microsoft.com/office/officeart/2005/8/layout/vList5"/>
    <dgm:cxn modelId="{F0667361-E4B1-3848-AB0F-BA46E26883A1}" type="presParOf" srcId="{E1F58273-5261-B24C-9D66-C6AD3115F037}" destId="{B882DFBF-B02E-DF40-A58C-8AEFDBAA45B1}" srcOrd="0" destOrd="0" presId="urn:microsoft.com/office/officeart/2005/8/layout/vList5"/>
    <dgm:cxn modelId="{BDDB006B-CB7B-CF49-8B5B-6BBC752205A9}" type="presParOf" srcId="{E1F58273-5261-B24C-9D66-C6AD3115F037}" destId="{B6C4E203-6002-DA4E-AAD3-98DDACC175E6}" srcOrd="1" destOrd="0" presId="urn:microsoft.com/office/officeart/2005/8/layout/vList5"/>
    <dgm:cxn modelId="{F7BFFFDC-CEEC-2943-AF94-1E7677F62419}" type="presParOf" srcId="{0E3D2047-22D6-4D47-824D-19EFDBBFB62D}" destId="{4B77C2D1-7E5B-F745-BCFE-A2F49B76574D}" srcOrd="3" destOrd="0" presId="urn:microsoft.com/office/officeart/2005/8/layout/vList5"/>
    <dgm:cxn modelId="{8A100FF3-D372-5440-8AB1-10E2C25994F4}" type="presParOf" srcId="{0E3D2047-22D6-4D47-824D-19EFDBBFB62D}" destId="{1AA9DC54-AA62-254F-9974-EF61B3759341}" srcOrd="4" destOrd="0" presId="urn:microsoft.com/office/officeart/2005/8/layout/vList5"/>
    <dgm:cxn modelId="{368E6B31-2B08-564F-B298-BFB525DB8188}" type="presParOf" srcId="{1AA9DC54-AA62-254F-9974-EF61B3759341}" destId="{5BA3C588-6422-1D48-9121-003230EB13F8}" srcOrd="0" destOrd="0" presId="urn:microsoft.com/office/officeart/2005/8/layout/vList5"/>
    <dgm:cxn modelId="{44DF75F0-48AB-A64A-AFFC-FB3E1BDD0D17}" type="presParOf" srcId="{1AA9DC54-AA62-254F-9974-EF61B3759341}" destId="{AF9CC48C-650E-B444-B700-F65A4E9969AA}" srcOrd="1" destOrd="0" presId="urn:microsoft.com/office/officeart/2005/8/layout/vList5"/>
    <dgm:cxn modelId="{AA025630-9BF7-BA4E-A49C-A092041772B7}" type="presParOf" srcId="{0E3D2047-22D6-4D47-824D-19EFDBBFB62D}" destId="{74E438E7-5320-CC4F-9E77-47D52F8D2659}" srcOrd="5" destOrd="0" presId="urn:microsoft.com/office/officeart/2005/8/layout/vList5"/>
    <dgm:cxn modelId="{A0FF1C2F-F2A2-7644-A0A0-66A9C9E92A37}" type="presParOf" srcId="{0E3D2047-22D6-4D47-824D-19EFDBBFB62D}" destId="{315BA99E-E44A-7647-8578-7C54461F8B9A}" srcOrd="6" destOrd="0" presId="urn:microsoft.com/office/officeart/2005/8/layout/vList5"/>
    <dgm:cxn modelId="{E28A7913-397B-E446-836D-878E9A191F5B}" type="presParOf" srcId="{315BA99E-E44A-7647-8578-7C54461F8B9A}" destId="{88F44DD0-4118-7742-A379-100C12AEDD77}" srcOrd="0" destOrd="0" presId="urn:microsoft.com/office/officeart/2005/8/layout/vList5"/>
    <dgm:cxn modelId="{FBB668CD-CDE1-A84C-A8D2-1B5DA32AB57C}" type="presParOf" srcId="{315BA99E-E44A-7647-8578-7C54461F8B9A}" destId="{7837D553-04E3-9240-B22D-B79C1D1797C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4DBCE-A4F2-CF42-BF13-8E082E90C721}">
      <dsp:nvSpPr>
        <dsp:cNvPr id="0" name=""/>
        <dsp:cNvSpPr/>
      </dsp:nvSpPr>
      <dsp:spPr>
        <a:xfrm rot="5400000">
          <a:off x="7083266" y="-2884752"/>
          <a:ext cx="1143368" cy="720465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de-DE" sz="1700" kern="1200" dirty="0"/>
            <a:t>Das Strafgesetzbuch gilt für alle</a:t>
          </a:r>
        </a:p>
        <a:p>
          <a:pPr marL="171450" lvl="1" indent="-171450" algn="l" defTabSz="755650">
            <a:lnSpc>
              <a:spcPct val="90000"/>
            </a:lnSpc>
            <a:spcBef>
              <a:spcPct val="0"/>
            </a:spcBef>
            <a:spcAft>
              <a:spcPct val="15000"/>
            </a:spcAft>
            <a:buChar char="•"/>
          </a:pPr>
          <a:r>
            <a:rPr lang="de-DE" sz="1700" kern="1200" dirty="0"/>
            <a:t>Die Definitionen sind zum Teil eher eng gefasst. Nicht alles, was als sexualisierte Diskriminierung bezeichnet wird ist rechtlich relevant nach StGB</a:t>
          </a:r>
        </a:p>
      </dsp:txBody>
      <dsp:txXfrm rot="-5400000">
        <a:off x="4052621" y="201708"/>
        <a:ext cx="7148844" cy="1031738"/>
      </dsp:txXfrm>
    </dsp:sp>
    <dsp:sp modelId="{A3B8389C-AD71-5F4F-B023-098515438184}">
      <dsp:nvSpPr>
        <dsp:cNvPr id="0" name=""/>
        <dsp:cNvSpPr/>
      </dsp:nvSpPr>
      <dsp:spPr>
        <a:xfrm>
          <a:off x="0" y="2971"/>
          <a:ext cx="4052620" cy="14292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de-DE" sz="1900" kern="1200" dirty="0"/>
            <a:t>StGB</a:t>
          </a:r>
        </a:p>
        <a:p>
          <a:pPr marL="0" lvl="0" indent="0" algn="ctr" defTabSz="844550">
            <a:lnSpc>
              <a:spcPct val="90000"/>
            </a:lnSpc>
            <a:spcBef>
              <a:spcPct val="0"/>
            </a:spcBef>
            <a:spcAft>
              <a:spcPct val="35000"/>
            </a:spcAft>
            <a:buNone/>
          </a:pPr>
          <a:r>
            <a:rPr lang="de-DE" sz="1900" kern="1200" dirty="0"/>
            <a:t>Strafgesetzbuch §§ 174 ff.</a:t>
          </a:r>
        </a:p>
      </dsp:txBody>
      <dsp:txXfrm>
        <a:off x="69768" y="72739"/>
        <a:ext cx="3913084" cy="1289674"/>
      </dsp:txXfrm>
    </dsp:sp>
    <dsp:sp modelId="{B6C4E203-6002-DA4E-AAD3-98DDACC175E6}">
      <dsp:nvSpPr>
        <dsp:cNvPr id="0" name=""/>
        <dsp:cNvSpPr/>
      </dsp:nvSpPr>
      <dsp:spPr>
        <a:xfrm rot="5400000">
          <a:off x="7083266" y="-1384082"/>
          <a:ext cx="1143368" cy="720465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de-DE" sz="1700" kern="1200" dirty="0"/>
            <a:t>Das AGG gilt für Beschäftigte. </a:t>
          </a:r>
        </a:p>
        <a:p>
          <a:pPr marL="171450" lvl="1" indent="-171450" algn="l" defTabSz="755650">
            <a:lnSpc>
              <a:spcPct val="90000"/>
            </a:lnSpc>
            <a:spcBef>
              <a:spcPct val="0"/>
            </a:spcBef>
            <a:spcAft>
              <a:spcPct val="15000"/>
            </a:spcAft>
            <a:buChar char="•"/>
          </a:pPr>
          <a:r>
            <a:rPr lang="de-DE" sz="1700" kern="1200" dirty="0"/>
            <a:t>Es soll Beschäftigte z.B. vor sexueller Belästigung am Arbeitsplatz schützen.</a:t>
          </a:r>
        </a:p>
        <a:p>
          <a:pPr marL="171450" lvl="1" indent="-171450" algn="l" defTabSz="755650">
            <a:lnSpc>
              <a:spcPct val="90000"/>
            </a:lnSpc>
            <a:spcBef>
              <a:spcPct val="0"/>
            </a:spcBef>
            <a:spcAft>
              <a:spcPct val="15000"/>
            </a:spcAft>
            <a:buChar char="•"/>
          </a:pPr>
          <a:r>
            <a:rPr lang="de-DE" sz="1700" kern="1200" dirty="0"/>
            <a:t>Es gilt nicht für Studierende</a:t>
          </a:r>
        </a:p>
      </dsp:txBody>
      <dsp:txXfrm rot="-5400000">
        <a:off x="4052621" y="1702378"/>
        <a:ext cx="7148844" cy="1031738"/>
      </dsp:txXfrm>
    </dsp:sp>
    <dsp:sp modelId="{B882DFBF-B02E-DF40-A58C-8AEFDBAA45B1}">
      <dsp:nvSpPr>
        <dsp:cNvPr id="0" name=""/>
        <dsp:cNvSpPr/>
      </dsp:nvSpPr>
      <dsp:spPr>
        <a:xfrm>
          <a:off x="0" y="1503642"/>
          <a:ext cx="4052620" cy="14292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de-DE" sz="1900" kern="1200" dirty="0"/>
            <a:t>AGG</a:t>
          </a:r>
        </a:p>
        <a:p>
          <a:pPr marL="0" lvl="0" indent="0" algn="ctr" defTabSz="844550">
            <a:lnSpc>
              <a:spcPct val="90000"/>
            </a:lnSpc>
            <a:spcBef>
              <a:spcPct val="0"/>
            </a:spcBef>
            <a:spcAft>
              <a:spcPct val="35000"/>
            </a:spcAft>
            <a:buNone/>
          </a:pPr>
          <a:r>
            <a:rPr lang="de-DE" sz="1900" kern="1200" dirty="0"/>
            <a:t>Das Allgemeine Gleichbehandlungsgesetz</a:t>
          </a:r>
        </a:p>
      </dsp:txBody>
      <dsp:txXfrm>
        <a:off x="69768" y="1573410"/>
        <a:ext cx="3913084" cy="1289674"/>
      </dsp:txXfrm>
    </dsp:sp>
    <dsp:sp modelId="{AF9CC48C-650E-B444-B700-F65A4E9969AA}">
      <dsp:nvSpPr>
        <dsp:cNvPr id="0" name=""/>
        <dsp:cNvSpPr/>
      </dsp:nvSpPr>
      <dsp:spPr>
        <a:xfrm rot="5400000">
          <a:off x="7083266" y="1704087"/>
          <a:ext cx="1143368" cy="720465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de-DE" sz="1700" kern="1200" dirty="0"/>
            <a:t>Richtlinien von Hochschulen können relevante Regeln für alle Statusgruppen enthalten (z.B. Auszubildende, Studierende, Praktikant*innen, Gäste)</a:t>
          </a:r>
        </a:p>
        <a:p>
          <a:pPr marL="171450" lvl="1" indent="-171450" algn="l" defTabSz="755650">
            <a:lnSpc>
              <a:spcPct val="90000"/>
            </a:lnSpc>
            <a:spcBef>
              <a:spcPct val="0"/>
            </a:spcBef>
            <a:spcAft>
              <a:spcPct val="15000"/>
            </a:spcAft>
            <a:buChar char="•"/>
          </a:pPr>
          <a:r>
            <a:rPr lang="de-DE" sz="1700" b="0" kern="1200" dirty="0"/>
            <a:t>Richtlinie gegen sexualisierte Diskriminierung, Belästigung und Gewalt der Universität Greifswald versucht die Lücken aus </a:t>
          </a:r>
          <a:r>
            <a:rPr lang="de-DE" sz="1700" b="0" kern="1200" dirty="0" err="1"/>
            <a:t>GlG</a:t>
          </a:r>
          <a:r>
            <a:rPr lang="de-DE" sz="1700" b="0" kern="1200" dirty="0"/>
            <a:t> MV und AGG zu füllen</a:t>
          </a:r>
        </a:p>
      </dsp:txBody>
      <dsp:txXfrm rot="-5400000">
        <a:off x="4052621" y="4790548"/>
        <a:ext cx="7148844" cy="1031738"/>
      </dsp:txXfrm>
    </dsp:sp>
    <dsp:sp modelId="{5BA3C588-6422-1D48-9121-003230EB13F8}">
      <dsp:nvSpPr>
        <dsp:cNvPr id="0" name=""/>
        <dsp:cNvSpPr/>
      </dsp:nvSpPr>
      <dsp:spPr>
        <a:xfrm>
          <a:off x="0" y="4507955"/>
          <a:ext cx="4052620" cy="14292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de-DE" sz="1900" kern="1200" dirty="0"/>
            <a:t>Richtlinien einzelner Hochschulen</a:t>
          </a:r>
        </a:p>
      </dsp:txBody>
      <dsp:txXfrm>
        <a:off x="69768" y="4577723"/>
        <a:ext cx="3913084" cy="1289674"/>
      </dsp:txXfrm>
    </dsp:sp>
    <dsp:sp modelId="{7837D553-04E3-9240-B22D-B79C1D1797C4}">
      <dsp:nvSpPr>
        <dsp:cNvPr id="0" name=""/>
        <dsp:cNvSpPr/>
      </dsp:nvSpPr>
      <dsp:spPr>
        <a:xfrm rot="5400000">
          <a:off x="7083266" y="4367"/>
          <a:ext cx="1143368" cy="720465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de-DE" sz="1700" kern="1200" dirty="0"/>
            <a:t>Die meisten Landesgleichstellungsgesetze sind nur relevant für Beschäftigte</a:t>
          </a:r>
        </a:p>
        <a:p>
          <a:pPr marL="171450" lvl="1" indent="-171450" algn="l" defTabSz="755650">
            <a:lnSpc>
              <a:spcPct val="90000"/>
            </a:lnSpc>
            <a:spcBef>
              <a:spcPct val="0"/>
            </a:spcBef>
            <a:spcAft>
              <a:spcPct val="15000"/>
            </a:spcAft>
            <a:buChar char="•"/>
          </a:pPr>
          <a:r>
            <a:rPr lang="de-DE" sz="1700" kern="1200" dirty="0"/>
            <a:t>Bisher gibt es nur in Berlin ein LADG: dieses ist relevant für Personen, die nicht unter das AGG fallen!</a:t>
          </a:r>
        </a:p>
      </dsp:txBody>
      <dsp:txXfrm rot="-5400000">
        <a:off x="4052621" y="3090828"/>
        <a:ext cx="7148844" cy="1031738"/>
      </dsp:txXfrm>
    </dsp:sp>
    <dsp:sp modelId="{88F44DD0-4118-7742-A379-100C12AEDD77}">
      <dsp:nvSpPr>
        <dsp:cNvPr id="0" name=""/>
        <dsp:cNvSpPr/>
      </dsp:nvSpPr>
      <dsp:spPr>
        <a:xfrm>
          <a:off x="0" y="2980988"/>
          <a:ext cx="4052620" cy="14292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de-DE" sz="1900" kern="1200" dirty="0"/>
            <a:t>Landesgleichstellungsgesetze</a:t>
          </a:r>
        </a:p>
        <a:p>
          <a:pPr marL="0" lvl="0" indent="0" algn="ctr" defTabSz="844550">
            <a:lnSpc>
              <a:spcPct val="90000"/>
            </a:lnSpc>
            <a:spcBef>
              <a:spcPct val="0"/>
            </a:spcBef>
            <a:spcAft>
              <a:spcPct val="35000"/>
            </a:spcAft>
            <a:buNone/>
          </a:pPr>
          <a:r>
            <a:rPr lang="de-DE" sz="1900" kern="1200" dirty="0"/>
            <a:t>(Landesantidiskriminierungsgesetze)</a:t>
          </a:r>
        </a:p>
      </dsp:txBody>
      <dsp:txXfrm>
        <a:off x="69768" y="3050756"/>
        <a:ext cx="3913084" cy="128967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2FD60A-3BC0-42E3-8207-1D4227831FC2}" type="datetimeFigureOut">
              <a:rPr lang="de-DE" smtClean="0"/>
              <a:t>06.07.2023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8037F3-E762-4C21-B5D3-A07620259DA0}" type="slidenum">
              <a:rPr lang="de-DE" smtClean="0"/>
              <a:t>‹Nr.›</a:t>
            </a:fld>
            <a:endParaRPr lang="de-DE"/>
          </a:p>
        </p:txBody>
      </p:sp>
    </p:spTree>
    <p:extLst>
      <p:ext uri="{BB962C8B-B14F-4D97-AF65-F5344CB8AC3E}">
        <p14:creationId xmlns:p14="http://schemas.microsoft.com/office/powerpoint/2010/main" val="2442283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Sexualisierte Gewalt: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Sexualisierte Gewalt bezeichnet Handlungen, die das sexuelle Selbstbestimmungsrecht des Menschen verletzen. Sie umfasst alle sexuellen Handlungen, die einem Kind oder einer*einem Erwachsenen aufgedrängt oder aufgezwungen werden. Der Begriff „sexualisiert“ bedeutet, dass sexuelle Handlungen dazu instrumentalisiert werden, Gewalt und Macht auszuüben. Der Begriff erlaubt eine große Spannweite: sowohl Handlungen mit Körperkontakt aber auch ohne, mit strafrechtlicher Relevanz aber auch ohne!</a:t>
            </a:r>
          </a:p>
          <a:p>
            <a:endParaRPr lang="de-DE" dirty="0"/>
          </a:p>
          <a:p>
            <a:r>
              <a:rPr lang="de-DE" dirty="0"/>
              <a:t>Sexueller Missbrauch:</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Sexueller Missbrauch von Kindern ist jede sexuelle Handlung, die an oder vor Mädchen und Jungen gegen deren Willen vorgenommen wird oder der sie aufgrund körperlicher, seelischer, geistiger oder sprachlicher Unterlegenheit nicht wissentlich zustimmen können. Der Täter oder die Täterin nutzt dabei seine/ihre Macht- und Autoritätsposition aus, um eigene Bedürfnisse auf Kosten des Kindes zu befriedigen (Bange/</a:t>
            </a:r>
            <a:r>
              <a:rPr lang="de-DE" dirty="0" err="1"/>
              <a:t>Deegener</a:t>
            </a:r>
            <a:r>
              <a:rPr lang="de-DE" dirty="0"/>
              <a:t> 1996).</a:t>
            </a:r>
          </a:p>
          <a:p>
            <a:endParaRPr lang="de-DE" dirty="0"/>
          </a:p>
          <a:p>
            <a:r>
              <a:rPr lang="de-DE" b="1" dirty="0"/>
              <a:t>§ 177</a:t>
            </a:r>
            <a:br>
              <a:rPr lang="de-DE" b="1" dirty="0"/>
            </a:br>
            <a:r>
              <a:rPr lang="de-DE" b="1" dirty="0"/>
              <a:t>Sexueller Übergriff; sexuelle Nötigung; Vergewaltigung</a:t>
            </a:r>
          </a:p>
          <a:p>
            <a:r>
              <a:rPr lang="de-DE" dirty="0"/>
              <a:t>(1) Wer gegen den erkennbaren Willen einer anderen Person sexuelle Handlungen an dieser Person vornimmt oder von ihr vornehmen lässt oder diese Person zur Vornahme oder Duldung sexueller Handlungen an oder von einem Dritten bestimmt, wird mit Freiheitsstrafe von sechs Monaten bis zu fünf Jahren bestraft…</a:t>
            </a:r>
          </a:p>
          <a:p>
            <a:endParaRPr lang="de-DE" dirty="0"/>
          </a:p>
          <a:p>
            <a:r>
              <a:rPr lang="de-DE" dirty="0"/>
              <a:t>Sexualisierte Diskriminierung und Gewalt (kurz: SDG) bezeichnet jedes psychische, physische oder verbale Verhalten mit sexuellem Bezug, das von der betroffenen Person als grenzüberschreitend, d.h. unerwünscht und entwürdigend / verletzend empfunden wird oder darauf gerichtet ist, diese Wirkung zu erzielen.</a:t>
            </a:r>
          </a:p>
          <a:p>
            <a:r>
              <a:rPr lang="de-DE" dirty="0"/>
              <a:t>https://</a:t>
            </a:r>
            <a:r>
              <a:rPr lang="de-DE" dirty="0" err="1"/>
              <a:t>bukof.de</a:t>
            </a:r>
            <a:r>
              <a:rPr lang="de-DE" dirty="0"/>
              <a:t>/online-handreichung-</a:t>
            </a:r>
            <a:r>
              <a:rPr lang="de-DE" dirty="0" err="1"/>
              <a:t>sdg</a:t>
            </a:r>
            <a:r>
              <a:rPr lang="de-DE" dirty="0"/>
              <a:t>/#1492508190062-38ff2c70-ee02</a:t>
            </a:r>
          </a:p>
          <a:p>
            <a:endParaRPr lang="de-DE" dirty="0"/>
          </a:p>
          <a:p>
            <a:endParaRPr lang="de-DE" dirty="0"/>
          </a:p>
          <a:p>
            <a:r>
              <a:rPr lang="de-DE" dirty="0"/>
              <a:t>Sexismus:</a:t>
            </a:r>
          </a:p>
          <a:p>
            <a:r>
              <a:rPr lang="de-DE" dirty="0"/>
              <a:t>Jede Handlung, Geste, Abbildung, jedes gesprochen oder geschriebene Wort, jeder Brauch oder jedes Verhalten, </a:t>
            </a:r>
            <a:r>
              <a:rPr lang="de-DE" dirty="0" err="1"/>
              <a:t>daus</a:t>
            </a:r>
            <a:r>
              <a:rPr lang="de-DE" dirty="0"/>
              <a:t> auf der Vorstellung basiert, dass eine Person oder Personengruppe aufgrund ihres Geschlechts minderwertig ist und das im öffentlichen oder privaten Bereich, ob online oder offline, mit dem Zweck oder der Wirkung: Verletzung der Würde, Schaden zufügen, demütigen, beleidigen….</a:t>
            </a:r>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43BF72-D585-3F44-8218-565DBBF2EC48}"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3489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Sexualisierte Gewalt: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Sexualisierte Gewalt bezeichnet Handlungen, die das sexuelle Selbstbestimmungsrecht des Menschen verletzen. Sie umfasst alle sexuellen Handlungen, die einem Kind oder einer*einem Erwachsenen aufgedrängt oder aufgezwungen werden. Der Begriff „sexualisiert“ bedeutet, dass sexuelle Handlungen dazu instrumentalisiert werden, Gewalt und Macht auszuüben. Der Begriff erlaubt eine große Spannweite: sowohl Handlungen mit Körperkontakt aber auch ohne, mit strafrechtlicher Relevanz aber auch ohne!</a:t>
            </a:r>
          </a:p>
          <a:p>
            <a:endParaRPr lang="de-DE" dirty="0"/>
          </a:p>
          <a:p>
            <a:r>
              <a:rPr lang="de-DE" dirty="0"/>
              <a:t>Sexueller Missbrauch:</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Sexueller Missbrauch von Kindern ist jede sexuelle Handlung, die an oder vor Mädchen und Jungen gegen deren Willen vorgenommen wird oder der sie aufgrund körperlicher, seelischer, geistiger oder sprachlicher Unterlegenheit nicht wissentlich zustimmen können. Der Täter oder die Täterin nutzt dabei seine/ihre Macht- und Autoritätsposition aus, um eigene Bedürfnisse auf Kosten des Kindes zu befriedigen (Bange/</a:t>
            </a:r>
            <a:r>
              <a:rPr lang="de-DE" dirty="0" err="1"/>
              <a:t>Deegener</a:t>
            </a:r>
            <a:r>
              <a:rPr lang="de-DE" dirty="0"/>
              <a:t> 1996).</a:t>
            </a:r>
          </a:p>
          <a:p>
            <a:endParaRPr lang="de-DE" dirty="0"/>
          </a:p>
          <a:p>
            <a:r>
              <a:rPr lang="de-DE" b="1" dirty="0"/>
              <a:t>§ 177</a:t>
            </a:r>
            <a:br>
              <a:rPr lang="de-DE" b="1" dirty="0"/>
            </a:br>
            <a:r>
              <a:rPr lang="de-DE" b="1" dirty="0"/>
              <a:t>Sexueller Übergriff; sexuelle Nötigung; Vergewaltigung</a:t>
            </a:r>
          </a:p>
          <a:p>
            <a:r>
              <a:rPr lang="de-DE" dirty="0"/>
              <a:t>(1) Wer gegen den erkennbaren Willen einer anderen Person sexuelle Handlungen an dieser Person vornimmt oder von ihr vornehmen lässt oder diese Person zur Vornahme oder Duldung sexueller Handlungen an oder von einem Dritten bestimmt, wird mit Freiheitsstrafe von sechs Monaten bis zu fünf Jahren bestraft…</a:t>
            </a:r>
          </a:p>
          <a:p>
            <a:endParaRPr lang="de-DE" dirty="0"/>
          </a:p>
          <a:p>
            <a:r>
              <a:rPr lang="de-DE" dirty="0"/>
              <a:t>Sexualisierte Diskriminierung und Gewalt (kurz: SDG) bezeichnet jedes psychische, physische oder verbale Verhalten mit sexuellem Bezug, das von der betroffenen Person als grenzüberschreitend, d.h. unerwünscht und entwürdigend / verletzend empfunden wird oder darauf gerichtet ist, diese Wirkung zu erzielen.</a:t>
            </a:r>
          </a:p>
          <a:p>
            <a:r>
              <a:rPr lang="de-DE" dirty="0"/>
              <a:t>https://</a:t>
            </a:r>
            <a:r>
              <a:rPr lang="de-DE" dirty="0" err="1"/>
              <a:t>bukof.de</a:t>
            </a:r>
            <a:r>
              <a:rPr lang="de-DE" dirty="0"/>
              <a:t>/online-handreichung-</a:t>
            </a:r>
            <a:r>
              <a:rPr lang="de-DE" dirty="0" err="1"/>
              <a:t>sdg</a:t>
            </a:r>
            <a:r>
              <a:rPr lang="de-DE" dirty="0"/>
              <a:t>/#1492508190062-38ff2c70-ee02</a:t>
            </a:r>
          </a:p>
          <a:p>
            <a:endParaRPr lang="de-DE" dirty="0"/>
          </a:p>
          <a:p>
            <a:endParaRPr lang="de-DE" dirty="0"/>
          </a:p>
          <a:p>
            <a:r>
              <a:rPr lang="de-DE" dirty="0"/>
              <a:t>Sexismus:</a:t>
            </a:r>
          </a:p>
          <a:p>
            <a:r>
              <a:rPr lang="de-DE" dirty="0"/>
              <a:t>Jede Handlung, Geste, Abbildung, jedes gesprochen oder geschriebene Wort, jeder Brauch oder jedes Verhalten, </a:t>
            </a:r>
            <a:r>
              <a:rPr lang="de-DE" dirty="0" err="1"/>
              <a:t>daus</a:t>
            </a:r>
            <a:r>
              <a:rPr lang="de-DE" dirty="0"/>
              <a:t> auf der Vorstellung basiert, dass eine Person oder Personengruppe aufgrund ihres Geschlechts minderwertig ist und das im öffentlichen oder privaten Bereich, ob online oder offline, mit dem Zweck oder der Wirkung: Verletzung der Würde, Schaden zufügen, demütigen, beleidigen….</a:t>
            </a:r>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43BF72-D585-3F44-8218-565DBBF2EC48}"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330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Sexualisierte Gewalt: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Sexualisierte Gewalt bezeichnet Handlungen, die das sexuelle Selbstbestimmungsrecht des Menschen verletzen. Sie umfasst alle sexuellen Handlungen, die einem Kind oder einer*einem Erwachsenen aufgedrängt oder aufgezwungen werden. Der Begriff „sexualisiert“ bedeutet, dass sexuelle Handlungen dazu instrumentalisiert werden, Gewalt und Macht auszuüben. Der Begriff erlaubt eine große Spannweite: sowohl Handlungen mit Körperkontakt aber auch ohne, mit strafrechtlicher Relevanz aber auch ohne!</a:t>
            </a:r>
          </a:p>
          <a:p>
            <a:endParaRPr lang="de-DE" dirty="0"/>
          </a:p>
          <a:p>
            <a:r>
              <a:rPr lang="de-DE" dirty="0"/>
              <a:t>Sexueller Missbrauch:</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Sexueller Missbrauch von Kindern ist jede sexuelle Handlung, die an oder vor Mädchen und Jungen gegen deren Willen vorgenommen wird oder der sie aufgrund körperlicher, seelischer, geistiger oder sprachlicher Unterlegenheit nicht wissentlich zustimmen können. Der Täter oder die Täterin nutzt dabei seine/ihre Macht- und Autoritätsposition aus, um eigene Bedürfnisse auf Kosten des Kindes zu befriedigen (Bange/</a:t>
            </a:r>
            <a:r>
              <a:rPr lang="de-DE" dirty="0" err="1"/>
              <a:t>Deegener</a:t>
            </a:r>
            <a:r>
              <a:rPr lang="de-DE" dirty="0"/>
              <a:t> 1996).</a:t>
            </a:r>
          </a:p>
          <a:p>
            <a:endParaRPr lang="de-DE" dirty="0"/>
          </a:p>
          <a:p>
            <a:r>
              <a:rPr lang="de-DE" b="1" dirty="0"/>
              <a:t>§ 177</a:t>
            </a:r>
            <a:br>
              <a:rPr lang="de-DE" b="1" dirty="0"/>
            </a:br>
            <a:r>
              <a:rPr lang="de-DE" b="1" dirty="0"/>
              <a:t>Sexueller Übergriff; sexuelle Nötigung; Vergewaltigung</a:t>
            </a:r>
          </a:p>
          <a:p>
            <a:r>
              <a:rPr lang="de-DE" dirty="0"/>
              <a:t>(1) Wer gegen den erkennbaren Willen einer anderen Person sexuelle Handlungen an dieser Person vornimmt oder von ihr vornehmen lässt oder diese Person zur Vornahme oder Duldung sexueller Handlungen an oder von einem Dritten bestimmt, wird mit Freiheitsstrafe von sechs Monaten bis zu fünf Jahren bestraft…</a:t>
            </a:r>
          </a:p>
          <a:p>
            <a:endParaRPr lang="de-DE" dirty="0"/>
          </a:p>
          <a:p>
            <a:r>
              <a:rPr lang="de-DE" dirty="0"/>
              <a:t>Sexualisierte Diskriminierung und Gewalt (kurz: SDG) bezeichnet jedes psychische, physische oder verbale Verhalten mit sexuellem Bezug, das von der betroffenen Person als grenzüberschreitend, d.h. unerwünscht und entwürdigend / verletzend empfunden wird oder darauf gerichtet ist, diese Wirkung zu erzielen.</a:t>
            </a:r>
          </a:p>
          <a:p>
            <a:r>
              <a:rPr lang="de-DE" dirty="0"/>
              <a:t>https://</a:t>
            </a:r>
            <a:r>
              <a:rPr lang="de-DE" dirty="0" err="1"/>
              <a:t>bukof.de</a:t>
            </a:r>
            <a:r>
              <a:rPr lang="de-DE" dirty="0"/>
              <a:t>/online-handreichung-</a:t>
            </a:r>
            <a:r>
              <a:rPr lang="de-DE" dirty="0" err="1"/>
              <a:t>sdg</a:t>
            </a:r>
            <a:r>
              <a:rPr lang="de-DE" dirty="0"/>
              <a:t>/#1492508190062-38ff2c70-ee02</a:t>
            </a:r>
          </a:p>
          <a:p>
            <a:endParaRPr lang="de-DE" dirty="0"/>
          </a:p>
          <a:p>
            <a:endParaRPr lang="de-DE" dirty="0"/>
          </a:p>
          <a:p>
            <a:r>
              <a:rPr lang="de-DE" dirty="0"/>
              <a:t>Sexismus:</a:t>
            </a:r>
          </a:p>
          <a:p>
            <a:r>
              <a:rPr lang="de-DE" dirty="0"/>
              <a:t>Jede Handlung, Geste, Abbildung, jedes gesprochen oder geschriebene Wort, jeder Brauch oder jedes Verhalten, </a:t>
            </a:r>
            <a:r>
              <a:rPr lang="de-DE" dirty="0" err="1"/>
              <a:t>daus</a:t>
            </a:r>
            <a:r>
              <a:rPr lang="de-DE" dirty="0"/>
              <a:t> auf der Vorstellung basiert, dass eine Person oder Personengruppe aufgrund ihres Geschlechts minderwertig ist und das im öffentlichen oder privaten Bereich, ob online oder offline, mit dem Zweck oder der Wirkung: Verletzung der Würde, Schaden zufügen, demütigen, beleidigen….</a:t>
            </a:r>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43BF72-D585-3F44-8218-565DBBF2EC48}"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4011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Sexualisierte Gewalt: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Sexualisierte Gewalt bezeichnet Handlungen, die das sexuelle Selbstbestimmungsrecht des Menschen verletzen. Sie umfasst alle sexuellen Handlungen, die einem Kind oder einer*einem Erwachsenen aufgedrängt oder aufgezwungen werden. Der Begriff „sexualisiert“ bedeutet, dass sexuelle Handlungen dazu instrumentalisiert werden, Gewalt und Macht auszuüben. Der Begriff erlaubt eine große Spannweite: sowohl Handlungen mit Körperkontakt aber auch ohne, mit strafrechtlicher Relevanz aber auch ohne!</a:t>
            </a:r>
          </a:p>
          <a:p>
            <a:endParaRPr lang="de-DE" dirty="0"/>
          </a:p>
          <a:p>
            <a:r>
              <a:rPr lang="de-DE" dirty="0"/>
              <a:t>Sexueller Missbrauch:</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Sexueller Missbrauch von Kindern ist jede sexuelle Handlung, die an oder vor Mädchen und Jungen gegen deren Willen vorgenommen wird oder der sie aufgrund körperlicher, seelischer, geistiger oder sprachlicher Unterlegenheit nicht wissentlich zustimmen können. Der Täter oder die Täterin nutzt dabei seine/ihre Macht- und Autoritätsposition aus, um eigene Bedürfnisse auf Kosten des Kindes zu befriedigen (Bange/</a:t>
            </a:r>
            <a:r>
              <a:rPr lang="de-DE" dirty="0" err="1"/>
              <a:t>Deegener</a:t>
            </a:r>
            <a:r>
              <a:rPr lang="de-DE" dirty="0"/>
              <a:t> 1996).</a:t>
            </a:r>
          </a:p>
          <a:p>
            <a:endParaRPr lang="de-DE" dirty="0"/>
          </a:p>
          <a:p>
            <a:r>
              <a:rPr lang="de-DE" b="1" dirty="0"/>
              <a:t>§ 177</a:t>
            </a:r>
            <a:br>
              <a:rPr lang="de-DE" b="1" dirty="0"/>
            </a:br>
            <a:r>
              <a:rPr lang="de-DE" b="1" dirty="0"/>
              <a:t>Sexueller Übergriff; sexuelle Nötigung; Vergewaltigung</a:t>
            </a:r>
          </a:p>
          <a:p>
            <a:r>
              <a:rPr lang="de-DE" dirty="0"/>
              <a:t>(1) Wer gegen den erkennbaren Willen einer anderen Person sexuelle Handlungen an dieser Person vornimmt oder von ihr vornehmen lässt oder diese Person zur Vornahme oder Duldung sexueller Handlungen an oder von einem Dritten bestimmt, wird mit Freiheitsstrafe von sechs Monaten bis zu fünf Jahren bestraft…</a:t>
            </a:r>
          </a:p>
          <a:p>
            <a:endParaRPr lang="de-DE" dirty="0"/>
          </a:p>
          <a:p>
            <a:r>
              <a:rPr lang="de-DE" dirty="0"/>
              <a:t>Sexualisierte Diskriminierung und Gewalt (kurz: SDG) bezeichnet jedes psychische, physische oder verbale Verhalten mit sexuellem Bezug, das von der betroffenen Person als grenzüberschreitend, d.h. unerwünscht und entwürdigend / verletzend empfunden wird oder darauf gerichtet ist, diese Wirkung zu erzielen.</a:t>
            </a:r>
          </a:p>
          <a:p>
            <a:r>
              <a:rPr lang="de-DE" dirty="0"/>
              <a:t>https://</a:t>
            </a:r>
            <a:r>
              <a:rPr lang="de-DE" dirty="0" err="1"/>
              <a:t>bukof.de</a:t>
            </a:r>
            <a:r>
              <a:rPr lang="de-DE" dirty="0"/>
              <a:t>/online-handreichung-</a:t>
            </a:r>
            <a:r>
              <a:rPr lang="de-DE" dirty="0" err="1"/>
              <a:t>sdg</a:t>
            </a:r>
            <a:r>
              <a:rPr lang="de-DE" dirty="0"/>
              <a:t>/#1492508190062-38ff2c70-ee02</a:t>
            </a:r>
          </a:p>
          <a:p>
            <a:endParaRPr lang="de-DE" dirty="0"/>
          </a:p>
          <a:p>
            <a:endParaRPr lang="de-DE" dirty="0"/>
          </a:p>
          <a:p>
            <a:r>
              <a:rPr lang="de-DE" dirty="0"/>
              <a:t>Sexismus:</a:t>
            </a:r>
          </a:p>
          <a:p>
            <a:r>
              <a:rPr lang="de-DE" dirty="0"/>
              <a:t>Jede Handlung, Geste, Abbildung, jedes gesprochen oder geschriebene Wort, jeder Brauch oder jedes Verhalten, </a:t>
            </a:r>
            <a:r>
              <a:rPr lang="de-DE" dirty="0" err="1"/>
              <a:t>daus</a:t>
            </a:r>
            <a:r>
              <a:rPr lang="de-DE" dirty="0"/>
              <a:t> auf der Vorstellung basiert, dass eine Person oder Personengruppe aufgrund ihres Geschlechts minderwertig ist und das im öffentlichen oder privaten Bereich, ob online oder offline, mit dem Zweck oder der Wirkung: Verletzung der Würde, Schaden zufügen, demütigen, beleidigen….</a:t>
            </a:r>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43BF72-D585-3F44-8218-565DBBF2EC48}"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083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Sexualisierte Gewalt: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Sexualisierte Gewalt bezeichnet Handlungen, die das sexuelle Selbstbestimmungsrecht des Menschen verletzen. Sie umfasst alle sexuellen Handlungen, die einem Kind oder einer*einem Erwachsenen aufgedrängt oder aufgezwungen werden. Der Begriff „sexualisiert“ bedeutet, dass sexuelle Handlungen dazu instrumentalisiert werden, Gewalt und Macht auszuüben. Der Begriff erlaubt eine große Spannweite: sowohl Handlungen mit Körperkontakt aber auch ohne, mit strafrechtlicher Relevanz aber auch ohne!</a:t>
            </a:r>
          </a:p>
          <a:p>
            <a:endParaRPr lang="de-DE" dirty="0"/>
          </a:p>
          <a:p>
            <a:r>
              <a:rPr lang="de-DE" dirty="0"/>
              <a:t>Sexueller Missbrauch:</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Sexueller Missbrauch von Kindern ist jede sexuelle Handlung, die an oder vor Mädchen und Jungen gegen deren Willen vorgenommen wird oder der sie aufgrund körperlicher, seelischer, geistiger oder sprachlicher Unterlegenheit nicht wissentlich zustimmen können. Der Täter oder die Täterin nutzt dabei seine/ihre Macht- und Autoritätsposition aus, um eigene Bedürfnisse auf Kosten des Kindes zu befriedigen (Bange/</a:t>
            </a:r>
            <a:r>
              <a:rPr lang="de-DE" dirty="0" err="1"/>
              <a:t>Deegener</a:t>
            </a:r>
            <a:r>
              <a:rPr lang="de-DE" dirty="0"/>
              <a:t> 1996).</a:t>
            </a:r>
          </a:p>
          <a:p>
            <a:endParaRPr lang="de-DE" dirty="0"/>
          </a:p>
          <a:p>
            <a:r>
              <a:rPr lang="de-DE" b="1" dirty="0"/>
              <a:t>§ 177</a:t>
            </a:r>
            <a:br>
              <a:rPr lang="de-DE" b="1" dirty="0"/>
            </a:br>
            <a:r>
              <a:rPr lang="de-DE" b="1" dirty="0"/>
              <a:t>Sexueller Übergriff; sexuelle Nötigung; Vergewaltigung</a:t>
            </a:r>
          </a:p>
          <a:p>
            <a:r>
              <a:rPr lang="de-DE" dirty="0"/>
              <a:t>(1) Wer gegen den erkennbaren Willen einer anderen Person sexuelle Handlungen an dieser Person vornimmt oder von ihr vornehmen lässt oder diese Person zur Vornahme oder Duldung sexueller Handlungen an oder von einem Dritten bestimmt, wird mit Freiheitsstrafe von sechs Monaten bis zu fünf Jahren bestraft…</a:t>
            </a:r>
          </a:p>
          <a:p>
            <a:endParaRPr lang="de-DE" dirty="0"/>
          </a:p>
          <a:p>
            <a:r>
              <a:rPr lang="de-DE" dirty="0"/>
              <a:t>Sexualisierte Diskriminierung und Gewalt (kurz: SDG) bezeichnet jedes psychische, physische oder verbale Verhalten mit sexuellem Bezug, das von der betroffenen Person als grenzüberschreitend, d.h. unerwünscht und entwürdigend / verletzend empfunden wird oder darauf gerichtet ist, diese Wirkung zu erzielen.</a:t>
            </a:r>
          </a:p>
          <a:p>
            <a:r>
              <a:rPr lang="de-DE" dirty="0"/>
              <a:t>https://</a:t>
            </a:r>
            <a:r>
              <a:rPr lang="de-DE" dirty="0" err="1"/>
              <a:t>bukof.de</a:t>
            </a:r>
            <a:r>
              <a:rPr lang="de-DE" dirty="0"/>
              <a:t>/online-handreichung-</a:t>
            </a:r>
            <a:r>
              <a:rPr lang="de-DE" dirty="0" err="1"/>
              <a:t>sdg</a:t>
            </a:r>
            <a:r>
              <a:rPr lang="de-DE" dirty="0"/>
              <a:t>/#1492508190062-38ff2c70-ee02</a:t>
            </a:r>
          </a:p>
          <a:p>
            <a:endParaRPr lang="de-DE" dirty="0"/>
          </a:p>
          <a:p>
            <a:endParaRPr lang="de-DE" dirty="0"/>
          </a:p>
          <a:p>
            <a:r>
              <a:rPr lang="de-DE" dirty="0"/>
              <a:t>Sexismus:</a:t>
            </a:r>
          </a:p>
          <a:p>
            <a:r>
              <a:rPr lang="de-DE" dirty="0"/>
              <a:t>Jede Handlung, Geste, Abbildung, jedes gesprochen oder geschriebene Wort, jeder Brauch oder jedes Verhalten, </a:t>
            </a:r>
            <a:r>
              <a:rPr lang="de-DE" dirty="0" err="1"/>
              <a:t>daus</a:t>
            </a:r>
            <a:r>
              <a:rPr lang="de-DE" dirty="0"/>
              <a:t> auf der Vorstellung basiert, dass eine Person oder Personengruppe aufgrund ihres Geschlechts minderwertig ist und das im öffentlichen oder privaten Bereich, ob online oder offline, mit dem Zweck oder der Wirkung: Verletzung der Würde, Schaden zufügen, demütigen, beleidigen….</a:t>
            </a:r>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43BF72-D585-3F44-8218-565DBBF2EC48}"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6125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Sexualisierte Gewalt: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Sexualisierte Gewalt bezeichnet Handlungen, die das sexuelle Selbstbestimmungsrecht des Menschen verletzen. Sie umfasst alle sexuellen Handlungen, die einem Kind oder einer*einem Erwachsenen aufgedrängt oder aufgezwungen werden. Der Begriff „sexualisiert“ bedeutet, dass sexuelle Handlungen dazu instrumentalisiert werden, Gewalt und Macht auszuüben. Der Begriff erlaubt eine große Spannweite: sowohl Handlungen mit Körperkontakt aber auch ohne, mit strafrechtlicher Relevanz aber auch ohne!</a:t>
            </a:r>
          </a:p>
          <a:p>
            <a:endParaRPr lang="de-DE" dirty="0"/>
          </a:p>
          <a:p>
            <a:r>
              <a:rPr lang="de-DE" dirty="0"/>
              <a:t>Sexueller Missbrauch:</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Sexueller Missbrauch von Kindern ist jede sexuelle Handlung, die an oder vor Mädchen und Jungen gegen deren Willen vorgenommen wird oder der sie aufgrund körperlicher, seelischer, geistiger oder sprachlicher Unterlegenheit nicht wissentlich zustimmen können. Der Täter oder die Täterin nutzt dabei seine/ihre Macht- und Autoritätsposition aus, um eigene Bedürfnisse auf Kosten des Kindes zu befriedigen (Bange/</a:t>
            </a:r>
            <a:r>
              <a:rPr lang="de-DE" dirty="0" err="1"/>
              <a:t>Deegener</a:t>
            </a:r>
            <a:r>
              <a:rPr lang="de-DE" dirty="0"/>
              <a:t> 1996).</a:t>
            </a:r>
          </a:p>
          <a:p>
            <a:endParaRPr lang="de-DE" dirty="0"/>
          </a:p>
          <a:p>
            <a:r>
              <a:rPr lang="de-DE" b="1" dirty="0"/>
              <a:t>§ 177</a:t>
            </a:r>
            <a:br>
              <a:rPr lang="de-DE" b="1" dirty="0"/>
            </a:br>
            <a:r>
              <a:rPr lang="de-DE" b="1" dirty="0"/>
              <a:t>Sexueller Übergriff; sexuelle Nötigung; Vergewaltigung</a:t>
            </a:r>
          </a:p>
          <a:p>
            <a:r>
              <a:rPr lang="de-DE" dirty="0"/>
              <a:t>(1) Wer gegen den erkennbaren Willen einer anderen Person sexuelle Handlungen an dieser Person vornimmt oder von ihr vornehmen lässt oder diese Person zur Vornahme oder Duldung sexueller Handlungen an oder von einem Dritten bestimmt, wird mit Freiheitsstrafe von sechs Monaten bis zu fünf Jahren bestraft…</a:t>
            </a:r>
          </a:p>
          <a:p>
            <a:endParaRPr lang="de-DE" dirty="0"/>
          </a:p>
          <a:p>
            <a:r>
              <a:rPr lang="de-DE" dirty="0"/>
              <a:t>Sexualisierte Diskriminierung und Gewalt (kurz: SDG) bezeichnet jedes psychische, physische oder verbale Verhalten mit sexuellem Bezug, das von der betroffenen Person als grenzüberschreitend, d.h. unerwünscht und entwürdigend / verletzend empfunden wird oder darauf gerichtet ist, diese Wirkung zu erzielen.</a:t>
            </a:r>
          </a:p>
          <a:p>
            <a:r>
              <a:rPr lang="de-DE" dirty="0"/>
              <a:t>https://</a:t>
            </a:r>
            <a:r>
              <a:rPr lang="de-DE" dirty="0" err="1"/>
              <a:t>bukof.de</a:t>
            </a:r>
            <a:r>
              <a:rPr lang="de-DE" dirty="0"/>
              <a:t>/online-handreichung-</a:t>
            </a:r>
            <a:r>
              <a:rPr lang="de-DE" dirty="0" err="1"/>
              <a:t>sdg</a:t>
            </a:r>
            <a:r>
              <a:rPr lang="de-DE" dirty="0"/>
              <a:t>/#1492508190062-38ff2c70-ee02</a:t>
            </a:r>
          </a:p>
          <a:p>
            <a:endParaRPr lang="de-DE" dirty="0"/>
          </a:p>
          <a:p>
            <a:endParaRPr lang="de-DE" dirty="0"/>
          </a:p>
          <a:p>
            <a:r>
              <a:rPr lang="de-DE" dirty="0"/>
              <a:t>Sexismus:</a:t>
            </a:r>
          </a:p>
          <a:p>
            <a:r>
              <a:rPr lang="de-DE" dirty="0"/>
              <a:t>Jede Handlung, Geste, Abbildung, jedes gesprochen oder geschriebene Wort, jeder Brauch oder jedes Verhalten, </a:t>
            </a:r>
            <a:r>
              <a:rPr lang="de-DE" dirty="0" err="1"/>
              <a:t>daus</a:t>
            </a:r>
            <a:r>
              <a:rPr lang="de-DE" dirty="0"/>
              <a:t> auf der Vorstellung basiert, dass eine Person oder Personengruppe aufgrund ihres Geschlechts minderwertig ist und das im öffentlichen oder privaten Bereich, ob online oder offline, mit dem Zweck oder der Wirkung: Verletzung der Würde, Schaden zufügen, demütigen, beleidigen….</a:t>
            </a:r>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43BF72-D585-3F44-8218-565DBBF2EC48}"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750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43BF72-D585-3F44-8218-565DBBF2EC48}"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0705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43BF72-D585-3F44-8218-565DBBF2EC48}"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7229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2">
                    <a:lumMod val="75000"/>
                  </a:schemeClr>
                </a:solidFill>
              </a:defRPr>
            </a:lvl1pPr>
          </a:lstStyle>
          <a:p>
            <a:r>
              <a:rPr lang="de-DE" dirty="0"/>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r>
              <a:rPr lang="de-DE"/>
              <a:t>06.07.2023 SDG an der Uni</a:t>
            </a:r>
            <a:endParaRPr lang="de-DE" dirty="0"/>
          </a:p>
        </p:txBody>
      </p:sp>
      <p:sp>
        <p:nvSpPr>
          <p:cNvPr id="5" name="Footer Placeholder 4"/>
          <p:cNvSpPr>
            <a:spLocks noGrp="1"/>
          </p:cNvSpPr>
          <p:nvPr>
            <p:ph type="ftr" sz="quarter" idx="11"/>
          </p:nvPr>
        </p:nvSpPr>
        <p:spPr/>
        <p:txBody>
          <a:bodyPr/>
          <a:lstStyle/>
          <a:p>
            <a:r>
              <a:rPr lang="de-DE" dirty="0"/>
              <a:t>Silke Schnabel &amp; Friederike </a:t>
            </a:r>
            <a:r>
              <a:rPr lang="de-DE" dirty="0" err="1"/>
              <a:t>Wardenga</a:t>
            </a:r>
            <a:endParaRPr lang="de-DE" dirty="0"/>
          </a:p>
        </p:txBody>
      </p:sp>
      <p:sp>
        <p:nvSpPr>
          <p:cNvPr id="6" name="Slide Number Placeholder 5"/>
          <p:cNvSpPr>
            <a:spLocks noGrp="1"/>
          </p:cNvSpPr>
          <p:nvPr>
            <p:ph type="sldNum" sz="quarter" idx="12"/>
          </p:nvPr>
        </p:nvSpPr>
        <p:spPr/>
        <p:txBody>
          <a:bodyPr/>
          <a:lstStyle/>
          <a:p>
            <a:fld id="{F02E3053-134E-4277-AEEB-07965A68EEAB}" type="slidenum">
              <a:rPr lang="de-DE" smtClean="0"/>
              <a:t>‹Nr.›</a:t>
            </a:fld>
            <a:endParaRPr lang="de-DE" dirty="0"/>
          </a:p>
        </p:txBody>
      </p:sp>
    </p:spTree>
    <p:extLst>
      <p:ext uri="{BB962C8B-B14F-4D97-AF65-F5344CB8AC3E}">
        <p14:creationId xmlns:p14="http://schemas.microsoft.com/office/powerpoint/2010/main" val="550457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06.07.2023 SDG an der Uni</a:t>
            </a:r>
          </a:p>
        </p:txBody>
      </p:sp>
      <p:sp>
        <p:nvSpPr>
          <p:cNvPr id="5" name="Footer Placeholder 4"/>
          <p:cNvSpPr>
            <a:spLocks noGrp="1"/>
          </p:cNvSpPr>
          <p:nvPr>
            <p:ph type="ftr" sz="quarter" idx="11"/>
          </p:nvPr>
        </p:nvSpPr>
        <p:spPr/>
        <p:txBody>
          <a:bodyPr/>
          <a:lstStyle/>
          <a:p>
            <a:r>
              <a:rPr lang="de-DE"/>
              <a:t>Silke Schnabel &amp; Friederike Wardenga</a:t>
            </a:r>
          </a:p>
        </p:txBody>
      </p:sp>
      <p:sp>
        <p:nvSpPr>
          <p:cNvPr id="6" name="Slide Number Placeholder 5"/>
          <p:cNvSpPr>
            <a:spLocks noGrp="1"/>
          </p:cNvSpPr>
          <p:nvPr>
            <p:ph type="sldNum" sz="quarter" idx="12"/>
          </p:nvPr>
        </p:nvSpPr>
        <p:spPr/>
        <p:txBody>
          <a:bodyPr/>
          <a:lstStyle/>
          <a:p>
            <a:fld id="{F02E3053-134E-4277-AEEB-07965A68EEAB}" type="slidenum">
              <a:rPr lang="de-DE" smtClean="0"/>
              <a:t>‹Nr.›</a:t>
            </a:fld>
            <a:endParaRPr lang="de-DE"/>
          </a:p>
        </p:txBody>
      </p:sp>
    </p:spTree>
    <p:extLst>
      <p:ext uri="{BB962C8B-B14F-4D97-AF65-F5344CB8AC3E}">
        <p14:creationId xmlns:p14="http://schemas.microsoft.com/office/powerpoint/2010/main" val="379718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06.07.2023 SDG an der Uni</a:t>
            </a:r>
          </a:p>
        </p:txBody>
      </p:sp>
      <p:sp>
        <p:nvSpPr>
          <p:cNvPr id="5" name="Footer Placeholder 4"/>
          <p:cNvSpPr>
            <a:spLocks noGrp="1"/>
          </p:cNvSpPr>
          <p:nvPr>
            <p:ph type="ftr" sz="quarter" idx="11"/>
          </p:nvPr>
        </p:nvSpPr>
        <p:spPr/>
        <p:txBody>
          <a:bodyPr/>
          <a:lstStyle/>
          <a:p>
            <a:r>
              <a:rPr lang="de-DE"/>
              <a:t>Silke Schnabel &amp; Friederike Wardenga</a:t>
            </a:r>
          </a:p>
        </p:txBody>
      </p:sp>
      <p:sp>
        <p:nvSpPr>
          <p:cNvPr id="6" name="Slide Number Placeholder 5"/>
          <p:cNvSpPr>
            <a:spLocks noGrp="1"/>
          </p:cNvSpPr>
          <p:nvPr>
            <p:ph type="sldNum" sz="quarter" idx="12"/>
          </p:nvPr>
        </p:nvSpPr>
        <p:spPr/>
        <p:txBody>
          <a:bodyPr/>
          <a:lstStyle/>
          <a:p>
            <a:fld id="{F02E3053-134E-4277-AEEB-07965A68EEAB}" type="slidenum">
              <a:rPr lang="de-DE" smtClean="0"/>
              <a:t>‹Nr.›</a:t>
            </a:fld>
            <a:endParaRPr lang="de-DE"/>
          </a:p>
        </p:txBody>
      </p:sp>
    </p:spTree>
    <p:extLst>
      <p:ext uri="{BB962C8B-B14F-4D97-AF65-F5344CB8AC3E}">
        <p14:creationId xmlns:p14="http://schemas.microsoft.com/office/powerpoint/2010/main" val="1074249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de-DE"/>
              <a:t>Mastertitelformat bearbeiten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269889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
Zweite Ebene
Dritte Ebene
Vierte Ebene
Fünfte Ebene</a:t>
            </a:r>
            <a:endParaRPr lang="en-US" dirty="0"/>
          </a:p>
        </p:txBody>
      </p:sp>
      <p:sp>
        <p:nvSpPr>
          <p:cNvPr id="7" name="Date Placeholder 6"/>
          <p:cNvSpPr>
            <a:spLocks noGrp="1"/>
          </p:cNvSpPr>
          <p:nvPr>
            <p:ph type="dt" sz="half" idx="10"/>
          </p:nvPr>
        </p:nvSpPr>
        <p:spPr/>
        <p:txBody>
          <a:bodyPr/>
          <a:lstStyle/>
          <a:p>
            <a:fld id="{9B3A1323-8D79-1946-B0D7-40001CF92E9D}" type="datetimeFigureOut">
              <a:rPr lang="en-US" smtClean="0"/>
              <a:pPr/>
              <a:t>7/6/2023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599925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de-DE"/>
              <a:t>Mastertitelformat bearbeiten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8DFA1846-DA80-1C48-A609-854EA85C59AD}" type="datetimeFigureOut">
              <a:rPr lang="en-US" smtClean="0"/>
              <a:pPr/>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148562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de-DE"/>
              <a:t>Mastertextformat bearbeiten
Zweite Ebene
Dritte Ebene
Vierte Ebene
Fünfte Ebene</a:t>
            </a:r>
            <a:endParaRPr lang="en-US" dirty="0"/>
          </a:p>
        </p:txBody>
      </p:sp>
      <p:sp>
        <p:nvSpPr>
          <p:cNvPr id="8" name="Date Placeholder 7"/>
          <p:cNvSpPr>
            <a:spLocks noGrp="1"/>
          </p:cNvSpPr>
          <p:nvPr>
            <p:ph type="dt" sz="half" idx="10"/>
          </p:nvPr>
        </p:nvSpPr>
        <p:spPr/>
        <p:txBody>
          <a:bodyPr/>
          <a:lstStyle/>
          <a:p>
            <a:fld id="{57302355-E14B-8545-A8F8-0FE83CC9D524}" type="datetimeFigureOut">
              <a:rPr lang="en-US" smtClean="0"/>
              <a:pPr/>
              <a:t>7/6/2023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767268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1583436" y="3143250"/>
            <a:ext cx="4270248" cy="2596776"/>
          </a:xfrm>
        </p:spPr>
        <p:txBody>
          <a:bodyPr/>
          <a:lstStyle/>
          <a:p>
            <a:pPr lvl="0"/>
            <a:r>
              <a:rPr lang="de-DE"/>
              <a:t>Mastertextformat bearbeiten
Zweite Ebene
Dritte Ebene
Vierte Ebene
Fünfte Ebene</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de-DE"/>
              <a:t>Mastertextformat bearbeiten
Zweite Ebene
Dritte Ebene
Vierte Ebene
Fünfte Ebene</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
Zweite Ebene
Dritte Ebene
Vierte Ebene
Fünfte Ebene</a:t>
            </a:r>
            <a:endParaRPr lang="en-US" dirty="0"/>
          </a:p>
        </p:txBody>
      </p:sp>
      <p:sp>
        <p:nvSpPr>
          <p:cNvPr id="7" name="Date Placeholder 6"/>
          <p:cNvSpPr>
            <a:spLocks noGrp="1"/>
          </p:cNvSpPr>
          <p:nvPr>
            <p:ph type="dt" sz="half" idx="10"/>
          </p:nvPr>
        </p:nvSpPr>
        <p:spPr/>
        <p:txBody>
          <a:bodyPr/>
          <a:lstStyle/>
          <a:p>
            <a:fld id="{09B482E8-6E0E-1B4F-B1FD-C69DB9E858D9}" type="datetimeFigureOut">
              <a:rPr lang="en-US" smtClean="0"/>
              <a:pPr/>
              <a:t>7/6/2023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
        <p:nvSpPr>
          <p:cNvPr id="10" name="Title 9"/>
          <p:cNvSpPr>
            <a:spLocks noGrp="1"/>
          </p:cNvSpPr>
          <p:nvPr>
            <p:ph type="title"/>
          </p:nvPr>
        </p:nvSpPr>
        <p:spPr/>
        <p:txBody>
          <a:bodyPr/>
          <a:lstStyle/>
          <a:p>
            <a:r>
              <a:rPr lang="de-DE"/>
              <a:t>Mastertitelformat bearbeiten</a:t>
            </a:r>
            <a:endParaRPr lang="en-US" dirty="0"/>
          </a:p>
        </p:txBody>
      </p:sp>
    </p:spTree>
    <p:extLst>
      <p:ext uri="{BB962C8B-B14F-4D97-AF65-F5344CB8AC3E}">
        <p14:creationId xmlns:p14="http://schemas.microsoft.com/office/powerpoint/2010/main" val="226899814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7/6/2023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080823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7/6/2023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62749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de-DE"/>
              <a:t>Mastertitelformat bearbeiten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de-DE"/>
              <a:t>Mastertextformat bearbeiten
Zweite Ebene
Dritte Ebene
Vierte Ebene
Fünfte Ebene</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
Zweite Ebene
Dritte Ebene
Vierte Ebene
Fünfte Ebene</a:t>
            </a:r>
            <a:endParaRPr lang="en-US" dirty="0"/>
          </a:p>
        </p:txBody>
      </p:sp>
      <p:sp>
        <p:nvSpPr>
          <p:cNvPr id="9" name="Date Placeholder 8"/>
          <p:cNvSpPr>
            <a:spLocks noGrp="1"/>
          </p:cNvSpPr>
          <p:nvPr>
            <p:ph type="dt" sz="half" idx="10"/>
          </p:nvPr>
        </p:nvSpPr>
        <p:spPr/>
        <p:txBody>
          <a:bodyPr/>
          <a:lstStyle/>
          <a:p>
            <a:fld id="{D0DF5E60-9974-AC48-9591-99C2BB44B7CF}" type="datetimeFigureOut">
              <a:rPr lang="en-US" smtClean="0"/>
              <a:pPr/>
              <a:t>7/6/2023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0478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06.07.2023 SDG an der Uni</a:t>
            </a:r>
            <a:endParaRPr lang="de-DE" dirty="0"/>
          </a:p>
        </p:txBody>
      </p:sp>
      <p:sp>
        <p:nvSpPr>
          <p:cNvPr id="5" name="Footer Placeholder 4"/>
          <p:cNvSpPr>
            <a:spLocks noGrp="1"/>
          </p:cNvSpPr>
          <p:nvPr>
            <p:ph type="ftr" sz="quarter" idx="11"/>
          </p:nvPr>
        </p:nvSpPr>
        <p:spPr/>
        <p:txBody>
          <a:bodyPr/>
          <a:lstStyle/>
          <a:p>
            <a:r>
              <a:rPr lang="de-DE" dirty="0"/>
              <a:t>Silke Schnabel &amp; Friederike </a:t>
            </a:r>
            <a:r>
              <a:rPr lang="de-DE" dirty="0" err="1"/>
              <a:t>Wardenga</a:t>
            </a:r>
            <a:endParaRPr lang="de-DE" dirty="0"/>
          </a:p>
        </p:txBody>
      </p:sp>
      <p:sp>
        <p:nvSpPr>
          <p:cNvPr id="6" name="Slide Number Placeholder 5"/>
          <p:cNvSpPr>
            <a:spLocks noGrp="1"/>
          </p:cNvSpPr>
          <p:nvPr>
            <p:ph type="sldNum" sz="quarter" idx="12"/>
          </p:nvPr>
        </p:nvSpPr>
        <p:spPr/>
        <p:txBody>
          <a:bodyPr/>
          <a:lstStyle/>
          <a:p>
            <a:fld id="{F02E3053-134E-4277-AEEB-07965A68EEAB}" type="slidenum">
              <a:rPr lang="de-DE" smtClean="0"/>
              <a:t>‹Nr.›</a:t>
            </a:fld>
            <a:endParaRPr lang="de-DE"/>
          </a:p>
        </p:txBody>
      </p:sp>
    </p:spTree>
    <p:extLst>
      <p:ext uri="{BB962C8B-B14F-4D97-AF65-F5344CB8AC3E}">
        <p14:creationId xmlns:p14="http://schemas.microsoft.com/office/powerpoint/2010/main" val="763907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
Zweite Ebene
Dritte Ebene
Vierte Ebene
Fünfte Ebene</a:t>
            </a:r>
            <a:endParaRPr lang="en-US" dirty="0"/>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9B482E8-6E0E-1B4F-B1FD-C69DB9E858D9}" type="datetimeFigureOut">
              <a:rPr lang="en-US" smtClean="0"/>
              <a:pPr/>
              <a:t>7/6/2023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92920166"/>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398389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485525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r>
              <a:rPr lang="de-DE"/>
              <a:t>06.07.2023 SDG an der Uni</a:t>
            </a:r>
            <a:endParaRPr lang="de-DE" dirty="0"/>
          </a:p>
        </p:txBody>
      </p:sp>
      <p:sp>
        <p:nvSpPr>
          <p:cNvPr id="5" name="Footer Placeholder 4"/>
          <p:cNvSpPr>
            <a:spLocks noGrp="1"/>
          </p:cNvSpPr>
          <p:nvPr>
            <p:ph type="ftr" sz="quarter" idx="11"/>
          </p:nvPr>
        </p:nvSpPr>
        <p:spPr/>
        <p:txBody>
          <a:bodyPr/>
          <a:lstStyle/>
          <a:p>
            <a:r>
              <a:rPr lang="de-DE" dirty="0"/>
              <a:t>Silke Schnabel &amp; Friederike </a:t>
            </a:r>
            <a:r>
              <a:rPr lang="de-DE" dirty="0" err="1"/>
              <a:t>Wardenga</a:t>
            </a:r>
            <a:endParaRPr lang="de-DE" dirty="0"/>
          </a:p>
        </p:txBody>
      </p:sp>
      <p:sp>
        <p:nvSpPr>
          <p:cNvPr id="6" name="Slide Number Placeholder 5"/>
          <p:cNvSpPr>
            <a:spLocks noGrp="1"/>
          </p:cNvSpPr>
          <p:nvPr>
            <p:ph type="sldNum" sz="quarter" idx="12"/>
          </p:nvPr>
        </p:nvSpPr>
        <p:spPr/>
        <p:txBody>
          <a:bodyPr/>
          <a:lstStyle/>
          <a:p>
            <a:fld id="{F02E3053-134E-4277-AEEB-07965A68EEAB}" type="slidenum">
              <a:rPr lang="de-DE" smtClean="0"/>
              <a:t>‹Nr.›</a:t>
            </a:fld>
            <a:endParaRPr lang="de-DE"/>
          </a:p>
        </p:txBody>
      </p:sp>
    </p:spTree>
    <p:extLst>
      <p:ext uri="{BB962C8B-B14F-4D97-AF65-F5344CB8AC3E}">
        <p14:creationId xmlns:p14="http://schemas.microsoft.com/office/powerpoint/2010/main" val="1362882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DE"/>
              <a:t>06.07.2023 SDG an der Uni</a:t>
            </a:r>
            <a:endParaRPr lang="de-DE" dirty="0"/>
          </a:p>
        </p:txBody>
      </p:sp>
      <p:sp>
        <p:nvSpPr>
          <p:cNvPr id="6" name="Footer Placeholder 5"/>
          <p:cNvSpPr>
            <a:spLocks noGrp="1"/>
          </p:cNvSpPr>
          <p:nvPr>
            <p:ph type="ftr" sz="quarter" idx="11"/>
          </p:nvPr>
        </p:nvSpPr>
        <p:spPr/>
        <p:txBody>
          <a:bodyPr/>
          <a:lstStyle/>
          <a:p>
            <a:r>
              <a:rPr lang="de-DE" dirty="0"/>
              <a:t>Silke Schnabel &amp; Friederike </a:t>
            </a:r>
            <a:r>
              <a:rPr lang="de-DE" dirty="0" err="1"/>
              <a:t>Wardenga</a:t>
            </a:r>
            <a:endParaRPr lang="de-DE" dirty="0"/>
          </a:p>
        </p:txBody>
      </p:sp>
      <p:sp>
        <p:nvSpPr>
          <p:cNvPr id="7" name="Slide Number Placeholder 6"/>
          <p:cNvSpPr>
            <a:spLocks noGrp="1"/>
          </p:cNvSpPr>
          <p:nvPr>
            <p:ph type="sldNum" sz="quarter" idx="12"/>
          </p:nvPr>
        </p:nvSpPr>
        <p:spPr/>
        <p:txBody>
          <a:bodyPr/>
          <a:lstStyle/>
          <a:p>
            <a:fld id="{F02E3053-134E-4277-AEEB-07965A68EEAB}" type="slidenum">
              <a:rPr lang="de-DE" smtClean="0"/>
              <a:t>‹Nr.›</a:t>
            </a:fld>
            <a:endParaRPr lang="de-DE"/>
          </a:p>
        </p:txBody>
      </p:sp>
    </p:spTree>
    <p:extLst>
      <p:ext uri="{BB962C8B-B14F-4D97-AF65-F5344CB8AC3E}">
        <p14:creationId xmlns:p14="http://schemas.microsoft.com/office/powerpoint/2010/main" val="360323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r>
              <a:rPr lang="de-DE"/>
              <a:t>06.07.2023 SDG an der Uni</a:t>
            </a:r>
            <a:endParaRPr lang="de-DE" dirty="0"/>
          </a:p>
        </p:txBody>
      </p:sp>
      <p:sp>
        <p:nvSpPr>
          <p:cNvPr id="8" name="Footer Placeholder 7"/>
          <p:cNvSpPr>
            <a:spLocks noGrp="1"/>
          </p:cNvSpPr>
          <p:nvPr>
            <p:ph type="ftr" sz="quarter" idx="11"/>
          </p:nvPr>
        </p:nvSpPr>
        <p:spPr/>
        <p:txBody>
          <a:bodyPr/>
          <a:lstStyle/>
          <a:p>
            <a:r>
              <a:rPr lang="de-DE" dirty="0"/>
              <a:t>Silke Schnabel &amp; Friederike </a:t>
            </a:r>
            <a:r>
              <a:rPr lang="de-DE" dirty="0" err="1"/>
              <a:t>Wardenga</a:t>
            </a:r>
            <a:endParaRPr lang="de-DE" dirty="0"/>
          </a:p>
        </p:txBody>
      </p:sp>
      <p:sp>
        <p:nvSpPr>
          <p:cNvPr id="9" name="Slide Number Placeholder 8"/>
          <p:cNvSpPr>
            <a:spLocks noGrp="1"/>
          </p:cNvSpPr>
          <p:nvPr>
            <p:ph type="sldNum" sz="quarter" idx="12"/>
          </p:nvPr>
        </p:nvSpPr>
        <p:spPr/>
        <p:txBody>
          <a:bodyPr/>
          <a:lstStyle/>
          <a:p>
            <a:fld id="{F02E3053-134E-4277-AEEB-07965A68EEAB}" type="slidenum">
              <a:rPr lang="de-DE" smtClean="0"/>
              <a:t>‹Nr.›</a:t>
            </a:fld>
            <a:endParaRPr lang="de-DE"/>
          </a:p>
        </p:txBody>
      </p:sp>
    </p:spTree>
    <p:extLst>
      <p:ext uri="{BB962C8B-B14F-4D97-AF65-F5344CB8AC3E}">
        <p14:creationId xmlns:p14="http://schemas.microsoft.com/office/powerpoint/2010/main" val="470881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r>
              <a:rPr lang="de-DE"/>
              <a:t>06.07.2023 SDG an der Uni</a:t>
            </a:r>
            <a:endParaRPr lang="de-DE" dirty="0"/>
          </a:p>
        </p:txBody>
      </p:sp>
      <p:sp>
        <p:nvSpPr>
          <p:cNvPr id="4" name="Footer Placeholder 3"/>
          <p:cNvSpPr>
            <a:spLocks noGrp="1"/>
          </p:cNvSpPr>
          <p:nvPr>
            <p:ph type="ftr" sz="quarter" idx="11"/>
          </p:nvPr>
        </p:nvSpPr>
        <p:spPr/>
        <p:txBody>
          <a:bodyPr/>
          <a:lstStyle/>
          <a:p>
            <a:r>
              <a:rPr lang="de-DE" dirty="0"/>
              <a:t>Silke Schnabel &amp; Friederike </a:t>
            </a:r>
            <a:r>
              <a:rPr lang="de-DE" dirty="0" err="1"/>
              <a:t>Wardenga</a:t>
            </a:r>
            <a:endParaRPr lang="de-DE" dirty="0"/>
          </a:p>
        </p:txBody>
      </p:sp>
      <p:sp>
        <p:nvSpPr>
          <p:cNvPr id="5" name="Slide Number Placeholder 4"/>
          <p:cNvSpPr>
            <a:spLocks noGrp="1"/>
          </p:cNvSpPr>
          <p:nvPr>
            <p:ph type="sldNum" sz="quarter" idx="12"/>
          </p:nvPr>
        </p:nvSpPr>
        <p:spPr/>
        <p:txBody>
          <a:bodyPr/>
          <a:lstStyle/>
          <a:p>
            <a:fld id="{F02E3053-134E-4277-AEEB-07965A68EEAB}" type="slidenum">
              <a:rPr lang="de-DE" smtClean="0"/>
              <a:t>‹Nr.›</a:t>
            </a:fld>
            <a:endParaRPr lang="de-DE"/>
          </a:p>
        </p:txBody>
      </p:sp>
    </p:spTree>
    <p:extLst>
      <p:ext uri="{BB962C8B-B14F-4D97-AF65-F5344CB8AC3E}">
        <p14:creationId xmlns:p14="http://schemas.microsoft.com/office/powerpoint/2010/main" val="280320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a:t>06.07.2023 SDG an der Uni</a:t>
            </a:r>
          </a:p>
        </p:txBody>
      </p:sp>
      <p:sp>
        <p:nvSpPr>
          <p:cNvPr id="3" name="Footer Placeholder 2"/>
          <p:cNvSpPr>
            <a:spLocks noGrp="1"/>
          </p:cNvSpPr>
          <p:nvPr>
            <p:ph type="ftr" sz="quarter" idx="11"/>
          </p:nvPr>
        </p:nvSpPr>
        <p:spPr/>
        <p:txBody>
          <a:bodyPr/>
          <a:lstStyle/>
          <a:p>
            <a:r>
              <a:rPr lang="de-DE"/>
              <a:t>Silke Schnabel &amp; Friederike Wardenga</a:t>
            </a:r>
          </a:p>
        </p:txBody>
      </p:sp>
      <p:sp>
        <p:nvSpPr>
          <p:cNvPr id="4" name="Slide Number Placeholder 3"/>
          <p:cNvSpPr>
            <a:spLocks noGrp="1"/>
          </p:cNvSpPr>
          <p:nvPr>
            <p:ph type="sldNum" sz="quarter" idx="12"/>
          </p:nvPr>
        </p:nvSpPr>
        <p:spPr/>
        <p:txBody>
          <a:bodyPr/>
          <a:lstStyle/>
          <a:p>
            <a:fld id="{F02E3053-134E-4277-AEEB-07965A68EEAB}" type="slidenum">
              <a:rPr lang="de-DE" smtClean="0"/>
              <a:t>‹Nr.›</a:t>
            </a:fld>
            <a:endParaRPr lang="de-DE"/>
          </a:p>
        </p:txBody>
      </p:sp>
    </p:spTree>
    <p:extLst>
      <p:ext uri="{BB962C8B-B14F-4D97-AF65-F5344CB8AC3E}">
        <p14:creationId xmlns:p14="http://schemas.microsoft.com/office/powerpoint/2010/main" val="2901004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r>
              <a:rPr lang="de-DE"/>
              <a:t>06.07.2023 SDG an der Uni</a:t>
            </a:r>
          </a:p>
        </p:txBody>
      </p:sp>
      <p:sp>
        <p:nvSpPr>
          <p:cNvPr id="6" name="Footer Placeholder 5"/>
          <p:cNvSpPr>
            <a:spLocks noGrp="1"/>
          </p:cNvSpPr>
          <p:nvPr>
            <p:ph type="ftr" sz="quarter" idx="11"/>
          </p:nvPr>
        </p:nvSpPr>
        <p:spPr/>
        <p:txBody>
          <a:bodyPr/>
          <a:lstStyle/>
          <a:p>
            <a:r>
              <a:rPr lang="de-DE"/>
              <a:t>Silke Schnabel &amp; Friederike Wardenga</a:t>
            </a:r>
          </a:p>
        </p:txBody>
      </p:sp>
      <p:sp>
        <p:nvSpPr>
          <p:cNvPr id="7" name="Slide Number Placeholder 6"/>
          <p:cNvSpPr>
            <a:spLocks noGrp="1"/>
          </p:cNvSpPr>
          <p:nvPr>
            <p:ph type="sldNum" sz="quarter" idx="12"/>
          </p:nvPr>
        </p:nvSpPr>
        <p:spPr/>
        <p:txBody>
          <a:bodyPr/>
          <a:lstStyle/>
          <a:p>
            <a:fld id="{F02E3053-134E-4277-AEEB-07965A68EEAB}" type="slidenum">
              <a:rPr lang="de-DE" smtClean="0"/>
              <a:t>‹Nr.›</a:t>
            </a:fld>
            <a:endParaRPr lang="de-DE"/>
          </a:p>
        </p:txBody>
      </p:sp>
    </p:spTree>
    <p:extLst>
      <p:ext uri="{BB962C8B-B14F-4D97-AF65-F5344CB8AC3E}">
        <p14:creationId xmlns:p14="http://schemas.microsoft.com/office/powerpoint/2010/main" val="3735929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r>
              <a:rPr lang="de-DE"/>
              <a:t>06.07.2023 SDG an der Uni</a:t>
            </a:r>
          </a:p>
        </p:txBody>
      </p:sp>
      <p:sp>
        <p:nvSpPr>
          <p:cNvPr id="6" name="Footer Placeholder 5"/>
          <p:cNvSpPr>
            <a:spLocks noGrp="1"/>
          </p:cNvSpPr>
          <p:nvPr>
            <p:ph type="ftr" sz="quarter" idx="11"/>
          </p:nvPr>
        </p:nvSpPr>
        <p:spPr/>
        <p:txBody>
          <a:bodyPr/>
          <a:lstStyle/>
          <a:p>
            <a:r>
              <a:rPr lang="de-DE"/>
              <a:t>Silke Schnabel &amp; Friederike Wardenga</a:t>
            </a:r>
          </a:p>
        </p:txBody>
      </p:sp>
      <p:sp>
        <p:nvSpPr>
          <p:cNvPr id="7" name="Slide Number Placeholder 6"/>
          <p:cNvSpPr>
            <a:spLocks noGrp="1"/>
          </p:cNvSpPr>
          <p:nvPr>
            <p:ph type="sldNum" sz="quarter" idx="12"/>
          </p:nvPr>
        </p:nvSpPr>
        <p:spPr/>
        <p:txBody>
          <a:bodyPr/>
          <a:lstStyle/>
          <a:p>
            <a:fld id="{F02E3053-134E-4277-AEEB-07965A68EEAB}" type="slidenum">
              <a:rPr lang="de-DE" smtClean="0"/>
              <a:t>‹Nr.›</a:t>
            </a:fld>
            <a:endParaRPr lang="de-DE"/>
          </a:p>
        </p:txBody>
      </p:sp>
    </p:spTree>
    <p:extLst>
      <p:ext uri="{BB962C8B-B14F-4D97-AF65-F5344CB8AC3E}">
        <p14:creationId xmlns:p14="http://schemas.microsoft.com/office/powerpoint/2010/main" val="1061928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06.07.2023 SDG an der Uni</a:t>
            </a:r>
            <a:endParaRPr lang="de-DE"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Silke Schnabel &amp; Friederike </a:t>
            </a:r>
            <a:r>
              <a:rPr lang="de-DE" dirty="0" err="1"/>
              <a:t>Wardenga</a:t>
            </a:r>
            <a:endParaRPr lang="de-DE"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2E3053-134E-4277-AEEB-07965A68EEAB}" type="slidenum">
              <a:rPr lang="de-DE" smtClean="0"/>
              <a:t>‹Nr.›</a:t>
            </a:fld>
            <a:endParaRPr lang="de-DE"/>
          </a:p>
        </p:txBody>
      </p:sp>
    </p:spTree>
    <p:extLst>
      <p:ext uri="{BB962C8B-B14F-4D97-AF65-F5344CB8AC3E}">
        <p14:creationId xmlns:p14="http://schemas.microsoft.com/office/powerpoint/2010/main" val="156409895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p:txStyles>
    <p:titleStyle>
      <a:lvl1pPr algn="l" defTabSz="914400" rtl="0" eaLnBrk="1" latinLnBrk="0" hangingPunct="1">
        <a:lnSpc>
          <a:spcPct val="90000"/>
        </a:lnSpc>
        <a:spcBef>
          <a:spcPct val="0"/>
        </a:spcBef>
        <a:buNone/>
        <a:defRPr sz="4400" kern="1200">
          <a:solidFill>
            <a:schemeClr val="accent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9B482E8-6E0E-1B4F-B1FD-C69DB9E858D9}" type="datetimeFigureOut">
              <a:rPr lang="en-US" smtClean="0"/>
              <a:pPr/>
              <a:t>7/6/2023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86455850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hyperlink" Target="https://bukof.de/online-handreichung-sdg/#1492508190062-38ff2c70-ee02"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https://taz.de/Sexismus-an-der-Universitaet-Goettingen/!5826013/" TargetMode="External"/><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uni-greifswald.de/universitaet/organisation/beauftragte/gwp/" TargetMode="External"/><Relationship Id="rId7" Type="http://schemas.openxmlformats.org/officeDocument/2006/relationships/hyperlink" Target="https://www.uni-greifswald.de/universitaet/organisation/gleichstellung/sexualisierte-diskriminierung" TargetMode="External"/><Relationship Id="rId2" Type="http://schemas.openxmlformats.org/officeDocument/2006/relationships/hyperlink" Target="https://www.uni-greifswald.de/studium/ansprechpartner/psycho-soziale-beratung/" TargetMode="External"/><Relationship Id="rId1" Type="http://schemas.openxmlformats.org/officeDocument/2006/relationships/slideLayout" Target="../slideLayouts/slideLayout2.xml"/><Relationship Id="rId6" Type="http://schemas.openxmlformats.org/officeDocument/2006/relationships/hyperlink" Target="https://typo3.uni-greifswald.de/?id=256865" TargetMode="External"/><Relationship Id="rId5" Type="http://schemas.openxmlformats.org/officeDocument/2006/relationships/hyperlink" Target="https://www.uni-greifswald.de/universitaet/organisation/beauftragte/beschwerdemanagement/" TargetMode="External"/><Relationship Id="rId4" Type="http://schemas.openxmlformats.org/officeDocument/2006/relationships/hyperlink" Target="https://www.uni-greifswald.de/universitaet/organisation/beauftragte/"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2.medizin.uni-greifswald.de/rechtsmed/forensische-medizin/gewaltopferambulanz/" TargetMode="External"/><Relationship Id="rId2" Type="http://schemas.openxmlformats.org/officeDocument/2006/relationships/hyperlink" Target="https://www.caritas-vorpommern.de/caritasvorort/greifswald/beratungsstellefueropfersexuellergewalt/fachberatungsstelle-gegen-sexualisierte-gewalt"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lawandlegal.de/startseite/" TargetMode="External"/><Relationship Id="rId2" Type="http://schemas.openxmlformats.org/officeDocument/2006/relationships/hyperlink" Target="https://www.hilfetelefon.d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8" Type="http://schemas.openxmlformats.org/officeDocument/2006/relationships/hyperlink" Target="https://www.gesis.org/cews/daten-und-informationen/forschungsfelder/geschlechtsbezogene-und-sexualisierte-gewalt" TargetMode="External"/><Relationship Id="rId3" Type="http://schemas.openxmlformats.org/officeDocument/2006/relationships/hyperlink" Target="https://unisafe-gbv.eu/" TargetMode="External"/><Relationship Id="rId7" Type="http://schemas.openxmlformats.org/officeDocument/2006/relationships/hyperlink" Target="https://www.frauen-gegen-gewalt.de/de/aktuelles.html" TargetMode="External"/><Relationship Id="rId2" Type="http://schemas.openxmlformats.org/officeDocument/2006/relationships/hyperlink" Target="https://www.netzwerk-mawi.de/" TargetMode="External"/><Relationship Id="rId1" Type="http://schemas.openxmlformats.org/officeDocument/2006/relationships/slideLayout" Target="../slideLayouts/slideLayout2.xml"/><Relationship Id="rId6" Type="http://schemas.openxmlformats.org/officeDocument/2006/relationships/hyperlink" Target="https://bukof.de/inhalte/sexualisierte-diskriminierung-und-gewalt/" TargetMode="External"/><Relationship Id="rId5" Type="http://schemas.openxmlformats.org/officeDocument/2006/relationships/hyperlink" Target="https://moodle.ruhr-uni-bochum.de/course/view.php?id=38468" TargetMode="External"/><Relationship Id="rId4" Type="http://schemas.openxmlformats.org/officeDocument/2006/relationships/hyperlink" Target="https://gender-macht-wissenschaft.de/"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mariejahodacenter.rub.de/metoo-in-science/" TargetMode="External"/><Relationship Id="rId2" Type="http://schemas.openxmlformats.org/officeDocument/2006/relationships/hyperlink" Target="https://www.deutschlandfunk.de/metoo-in-science-was-hilft-gegen-sexuelle-belaestigung-an-100.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akafoe.de/fileadmin/pdfs/extern/inklusion/GestaltungBarrierefreierLehre.pdf" TargetMode="External"/><Relationship Id="rId2" Type="http://schemas.openxmlformats.org/officeDocument/2006/relationships/hyperlink" Target="https://www.ash-berlin.eu/hochschule/organisation/zentrum-fuer-innovation-und-qualitaet-in-studium-und-lehre/diversityorientierte-und-diskriminierungskritische-lehrgestaltu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14B7D-F8B8-9CA3-45D6-F14BC94199E2}"/>
              </a:ext>
            </a:extLst>
          </p:cNvPr>
          <p:cNvSpPr>
            <a:spLocks noGrp="1"/>
          </p:cNvSpPr>
          <p:nvPr>
            <p:ph type="ctrTitle"/>
          </p:nvPr>
        </p:nvSpPr>
        <p:spPr>
          <a:xfrm>
            <a:off x="5247861" y="1975542"/>
            <a:ext cx="5923722" cy="2387600"/>
          </a:xfrm>
        </p:spPr>
        <p:txBody>
          <a:bodyPr>
            <a:normAutofit fontScale="90000"/>
          </a:bodyPr>
          <a:lstStyle/>
          <a:p>
            <a:pPr algn="l"/>
            <a:r>
              <a:rPr lang="de-DE" dirty="0"/>
              <a:t>Sexualisierte Diskriminierung im universitären Kontext</a:t>
            </a:r>
          </a:p>
        </p:txBody>
      </p:sp>
      <p:sp>
        <p:nvSpPr>
          <p:cNvPr id="3" name="Untertitel 2">
            <a:extLst>
              <a:ext uri="{FF2B5EF4-FFF2-40B4-BE49-F238E27FC236}">
                <a16:creationId xmlns:a16="http://schemas.microsoft.com/office/drawing/2014/main" id="{ACEBCD93-4182-CBC0-4AF3-DBF2483BF1C9}"/>
              </a:ext>
            </a:extLst>
          </p:cNvPr>
          <p:cNvSpPr>
            <a:spLocks noGrp="1"/>
          </p:cNvSpPr>
          <p:nvPr>
            <p:ph type="subTitle" idx="1"/>
          </p:nvPr>
        </p:nvSpPr>
        <p:spPr>
          <a:xfrm>
            <a:off x="608284" y="4648960"/>
            <a:ext cx="10377767" cy="1655762"/>
          </a:xfrm>
        </p:spPr>
        <p:txBody>
          <a:bodyPr>
            <a:normAutofit/>
          </a:bodyPr>
          <a:lstStyle/>
          <a:p>
            <a:pPr algn="l"/>
            <a:r>
              <a:rPr lang="de-DE" dirty="0"/>
              <a:t>Referentinnen: Silke Schabel &amp; Friederike </a:t>
            </a:r>
            <a:r>
              <a:rPr lang="de-DE" dirty="0" err="1"/>
              <a:t>Wardenga</a:t>
            </a:r>
            <a:endParaRPr lang="de-DE" dirty="0"/>
          </a:p>
          <a:p>
            <a:pPr algn="l"/>
            <a:r>
              <a:rPr lang="de-DE" sz="2000" dirty="0"/>
              <a:t>In Zusammenarbeit mit dem AStA und dem Gleichstellungsbüro der Universität Greifswald</a:t>
            </a:r>
          </a:p>
        </p:txBody>
      </p:sp>
      <p:pic>
        <p:nvPicPr>
          <p:cNvPr id="8" name="Grafik 7">
            <a:extLst>
              <a:ext uri="{FF2B5EF4-FFF2-40B4-BE49-F238E27FC236}">
                <a16:creationId xmlns:a16="http://schemas.microsoft.com/office/drawing/2014/main" id="{ED353E7A-34F1-73E9-4799-2731845C2E5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08284" y="1122363"/>
            <a:ext cx="4308272" cy="3240779"/>
          </a:xfrm>
          <a:prstGeom prst="rect">
            <a:avLst/>
          </a:prstGeom>
        </p:spPr>
      </p:pic>
    </p:spTree>
    <p:extLst>
      <p:ext uri="{BB962C8B-B14F-4D97-AF65-F5344CB8AC3E}">
        <p14:creationId xmlns:p14="http://schemas.microsoft.com/office/powerpoint/2010/main" val="2940553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0B61394-EFDB-CE47-8BDF-12148145A301}"/>
              </a:ext>
            </a:extLst>
          </p:cNvPr>
          <p:cNvSpPr/>
          <p:nvPr/>
        </p:nvSpPr>
        <p:spPr>
          <a:xfrm>
            <a:off x="6684579" y="930166"/>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„Sexualisierte Gewalt“</a:t>
            </a:r>
          </a:p>
        </p:txBody>
      </p:sp>
      <p:sp>
        <p:nvSpPr>
          <p:cNvPr id="3" name="Rechteck 2">
            <a:extLst>
              <a:ext uri="{FF2B5EF4-FFF2-40B4-BE49-F238E27FC236}">
                <a16:creationId xmlns:a16="http://schemas.microsoft.com/office/drawing/2014/main" id="{CB999FCF-3D78-224A-97D6-A0330D38D233}"/>
              </a:ext>
            </a:extLst>
          </p:cNvPr>
          <p:cNvSpPr/>
          <p:nvPr/>
        </p:nvSpPr>
        <p:spPr>
          <a:xfrm>
            <a:off x="6684579" y="2719551"/>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„Sexueller Missbrauch“</a:t>
            </a:r>
          </a:p>
        </p:txBody>
      </p:sp>
      <p:sp>
        <p:nvSpPr>
          <p:cNvPr id="4" name="Rechteck 3">
            <a:extLst>
              <a:ext uri="{FF2B5EF4-FFF2-40B4-BE49-F238E27FC236}">
                <a16:creationId xmlns:a16="http://schemas.microsoft.com/office/drawing/2014/main" id="{6FC01181-2A9D-0E45-BFA2-549224ED3EB7}"/>
              </a:ext>
            </a:extLst>
          </p:cNvPr>
          <p:cNvSpPr/>
          <p:nvPr/>
        </p:nvSpPr>
        <p:spPr>
          <a:xfrm>
            <a:off x="835572" y="930166"/>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 Belästigung am Arbeitsplatz“</a:t>
            </a:r>
          </a:p>
        </p:txBody>
      </p:sp>
      <p:sp>
        <p:nvSpPr>
          <p:cNvPr id="5" name="Rechteck 4">
            <a:extLst>
              <a:ext uri="{FF2B5EF4-FFF2-40B4-BE49-F238E27FC236}">
                <a16:creationId xmlns:a16="http://schemas.microsoft.com/office/drawing/2014/main" id="{E8E0FDFD-89E3-9E4C-B750-B9A02DF1D4FA}"/>
              </a:ext>
            </a:extLst>
          </p:cNvPr>
          <p:cNvSpPr/>
          <p:nvPr/>
        </p:nvSpPr>
        <p:spPr>
          <a:xfrm>
            <a:off x="835572" y="2719552"/>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„Sexueller Übergriff“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 Nötigung“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„Vergewaltigung“</a:t>
            </a:r>
          </a:p>
        </p:txBody>
      </p:sp>
      <p:sp>
        <p:nvSpPr>
          <p:cNvPr id="6" name="Rechteck 5">
            <a:extLst>
              <a:ext uri="{FF2B5EF4-FFF2-40B4-BE49-F238E27FC236}">
                <a16:creationId xmlns:a16="http://schemas.microsoft.com/office/drawing/2014/main" id="{AE501578-A852-5C42-8B94-EE66A3A373B3}"/>
              </a:ext>
            </a:extLst>
          </p:cNvPr>
          <p:cNvSpPr/>
          <p:nvPr/>
        </p:nvSpPr>
        <p:spPr>
          <a:xfrm>
            <a:off x="6684579" y="4508938"/>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„Sexualisierte Diskriminierung“</a:t>
            </a:r>
          </a:p>
        </p:txBody>
      </p:sp>
      <p:sp>
        <p:nvSpPr>
          <p:cNvPr id="7" name="Rechteck 6">
            <a:extLst>
              <a:ext uri="{FF2B5EF4-FFF2-40B4-BE49-F238E27FC236}">
                <a16:creationId xmlns:a16="http://schemas.microsoft.com/office/drawing/2014/main" id="{518B3E2A-5F20-E344-A079-7C3E45744EEC}"/>
              </a:ext>
            </a:extLst>
          </p:cNvPr>
          <p:cNvSpPr/>
          <p:nvPr/>
        </p:nvSpPr>
        <p:spPr>
          <a:xfrm>
            <a:off x="835572" y="4508938"/>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 Grenzverletzungen“</a:t>
            </a:r>
          </a:p>
        </p:txBody>
      </p:sp>
      <p:sp>
        <p:nvSpPr>
          <p:cNvPr id="8" name="Rechteck 7">
            <a:extLst>
              <a:ext uri="{FF2B5EF4-FFF2-40B4-BE49-F238E27FC236}">
                <a16:creationId xmlns:a16="http://schemas.microsoft.com/office/drawing/2014/main" id="{821BEE55-8BF5-C14D-A854-293520798E51}"/>
              </a:ext>
            </a:extLst>
          </p:cNvPr>
          <p:cNvSpPr/>
          <p:nvPr/>
        </p:nvSpPr>
        <p:spPr>
          <a:xfrm>
            <a:off x="835573" y="248307"/>
            <a:ext cx="10373710" cy="5360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„Sexismus“</a:t>
            </a:r>
          </a:p>
        </p:txBody>
      </p:sp>
      <p:sp>
        <p:nvSpPr>
          <p:cNvPr id="9" name="Rechteck 8">
            <a:extLst>
              <a:ext uri="{FF2B5EF4-FFF2-40B4-BE49-F238E27FC236}">
                <a16:creationId xmlns:a16="http://schemas.microsoft.com/office/drawing/2014/main" id="{AB9C5AB5-2429-F54B-9A8A-888E03C3982C}"/>
              </a:ext>
            </a:extLst>
          </p:cNvPr>
          <p:cNvSpPr/>
          <p:nvPr/>
        </p:nvSpPr>
        <p:spPr>
          <a:xfrm>
            <a:off x="835572" y="6298324"/>
            <a:ext cx="10373710" cy="5360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„Sexualisierte Diskriminierung und Gewalt (SDG)“</a:t>
            </a:r>
          </a:p>
        </p:txBody>
      </p:sp>
    </p:spTree>
    <p:extLst>
      <p:ext uri="{BB962C8B-B14F-4D97-AF65-F5344CB8AC3E}">
        <p14:creationId xmlns:p14="http://schemas.microsoft.com/office/powerpoint/2010/main" val="3386528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D62933F-64ED-D042-B166-C8FD514874F8}"/>
              </a:ext>
            </a:extLst>
          </p:cNvPr>
          <p:cNvSpPr/>
          <p:nvPr/>
        </p:nvSpPr>
        <p:spPr>
          <a:xfrm>
            <a:off x="6684579" y="930166"/>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„Sexualisierte Gewalt“</a:t>
            </a:r>
          </a:p>
        </p:txBody>
      </p:sp>
      <p:sp>
        <p:nvSpPr>
          <p:cNvPr id="3" name="Rechteck 2">
            <a:extLst>
              <a:ext uri="{FF2B5EF4-FFF2-40B4-BE49-F238E27FC236}">
                <a16:creationId xmlns:a16="http://schemas.microsoft.com/office/drawing/2014/main" id="{B6FB899C-5CE5-E346-9553-3CC6F38EC2A7}"/>
              </a:ext>
            </a:extLst>
          </p:cNvPr>
          <p:cNvSpPr/>
          <p:nvPr/>
        </p:nvSpPr>
        <p:spPr>
          <a:xfrm>
            <a:off x="588579" y="1148787"/>
            <a:ext cx="6096000" cy="526297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Sexualisierte Gewalt bezeichnet Handlungen, die </a:t>
            </a:r>
            <a:r>
              <a:rPr kumimoji="0" 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das sexuelle Selbstbestimmungsrecht</a:t>
            </a:r>
            <a:r>
              <a:rPr kumimoji="0" 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des Menschen verletzen. Sie umfasst alle sexuellen Handlungen, die einem Kind oder einer*einem Erwachsenen aufgedrängt oder aufgezwungen werden. Der Begriff „sexualisiert“ bedeutet, dass sexuelle Handlungen dazu instrumentalisiert werden, </a:t>
            </a:r>
            <a:r>
              <a:rPr kumimoji="0" 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Gewalt und Macht </a:t>
            </a:r>
            <a:r>
              <a:rPr kumimoji="0" 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auszuüben. Der Begriff erlaubt eine große Spannweite: sowohl Handlungen mit Körperkontakt aber auch ohne, mit strafrechtlicher Relevanz aber auch ohne!</a:t>
            </a:r>
          </a:p>
        </p:txBody>
      </p:sp>
    </p:spTree>
    <p:extLst>
      <p:ext uri="{BB962C8B-B14F-4D97-AF65-F5344CB8AC3E}">
        <p14:creationId xmlns:p14="http://schemas.microsoft.com/office/powerpoint/2010/main" val="403496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0B61394-EFDB-CE47-8BDF-12148145A301}"/>
              </a:ext>
            </a:extLst>
          </p:cNvPr>
          <p:cNvSpPr/>
          <p:nvPr/>
        </p:nvSpPr>
        <p:spPr>
          <a:xfrm>
            <a:off x="6684579" y="930166"/>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„Sexualisierte Gewalt“</a:t>
            </a:r>
          </a:p>
        </p:txBody>
      </p:sp>
      <p:sp>
        <p:nvSpPr>
          <p:cNvPr id="3" name="Rechteck 2">
            <a:extLst>
              <a:ext uri="{FF2B5EF4-FFF2-40B4-BE49-F238E27FC236}">
                <a16:creationId xmlns:a16="http://schemas.microsoft.com/office/drawing/2014/main" id="{CB999FCF-3D78-224A-97D6-A0330D38D233}"/>
              </a:ext>
            </a:extLst>
          </p:cNvPr>
          <p:cNvSpPr/>
          <p:nvPr/>
        </p:nvSpPr>
        <p:spPr>
          <a:xfrm>
            <a:off x="6684579" y="2719551"/>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„Sexueller Missbrauch“</a:t>
            </a:r>
          </a:p>
        </p:txBody>
      </p:sp>
      <p:sp>
        <p:nvSpPr>
          <p:cNvPr id="4" name="Rechteck 3">
            <a:extLst>
              <a:ext uri="{FF2B5EF4-FFF2-40B4-BE49-F238E27FC236}">
                <a16:creationId xmlns:a16="http://schemas.microsoft.com/office/drawing/2014/main" id="{6FC01181-2A9D-0E45-BFA2-549224ED3EB7}"/>
              </a:ext>
            </a:extLst>
          </p:cNvPr>
          <p:cNvSpPr/>
          <p:nvPr/>
        </p:nvSpPr>
        <p:spPr>
          <a:xfrm>
            <a:off x="835572" y="930166"/>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 Belästigung am Arbeitsplatz“</a:t>
            </a:r>
          </a:p>
        </p:txBody>
      </p:sp>
      <p:sp>
        <p:nvSpPr>
          <p:cNvPr id="5" name="Rechteck 4">
            <a:extLst>
              <a:ext uri="{FF2B5EF4-FFF2-40B4-BE49-F238E27FC236}">
                <a16:creationId xmlns:a16="http://schemas.microsoft.com/office/drawing/2014/main" id="{E8E0FDFD-89E3-9E4C-B750-B9A02DF1D4FA}"/>
              </a:ext>
            </a:extLst>
          </p:cNvPr>
          <p:cNvSpPr/>
          <p:nvPr/>
        </p:nvSpPr>
        <p:spPr>
          <a:xfrm>
            <a:off x="835572" y="2719552"/>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„Sexueller Übergriff“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 Nötigung“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„Vergewaltigung“</a:t>
            </a:r>
          </a:p>
        </p:txBody>
      </p:sp>
      <p:sp>
        <p:nvSpPr>
          <p:cNvPr id="6" name="Rechteck 5">
            <a:extLst>
              <a:ext uri="{FF2B5EF4-FFF2-40B4-BE49-F238E27FC236}">
                <a16:creationId xmlns:a16="http://schemas.microsoft.com/office/drawing/2014/main" id="{AE501578-A852-5C42-8B94-EE66A3A373B3}"/>
              </a:ext>
            </a:extLst>
          </p:cNvPr>
          <p:cNvSpPr/>
          <p:nvPr/>
        </p:nvSpPr>
        <p:spPr>
          <a:xfrm>
            <a:off x="6684579" y="4508938"/>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„Sexualisierte Diskriminierung“</a:t>
            </a:r>
          </a:p>
        </p:txBody>
      </p:sp>
      <p:sp>
        <p:nvSpPr>
          <p:cNvPr id="7" name="Rechteck 6">
            <a:extLst>
              <a:ext uri="{FF2B5EF4-FFF2-40B4-BE49-F238E27FC236}">
                <a16:creationId xmlns:a16="http://schemas.microsoft.com/office/drawing/2014/main" id="{518B3E2A-5F20-E344-A079-7C3E45744EEC}"/>
              </a:ext>
            </a:extLst>
          </p:cNvPr>
          <p:cNvSpPr/>
          <p:nvPr/>
        </p:nvSpPr>
        <p:spPr>
          <a:xfrm>
            <a:off x="835572" y="4508938"/>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 Grenzverletzungen“</a:t>
            </a:r>
          </a:p>
        </p:txBody>
      </p:sp>
      <p:sp>
        <p:nvSpPr>
          <p:cNvPr id="8" name="Rechteck 7">
            <a:extLst>
              <a:ext uri="{FF2B5EF4-FFF2-40B4-BE49-F238E27FC236}">
                <a16:creationId xmlns:a16="http://schemas.microsoft.com/office/drawing/2014/main" id="{821BEE55-8BF5-C14D-A854-293520798E51}"/>
              </a:ext>
            </a:extLst>
          </p:cNvPr>
          <p:cNvSpPr/>
          <p:nvPr/>
        </p:nvSpPr>
        <p:spPr>
          <a:xfrm>
            <a:off x="835573" y="248307"/>
            <a:ext cx="10373710" cy="5360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„Sexismus“</a:t>
            </a:r>
          </a:p>
        </p:txBody>
      </p:sp>
      <p:sp>
        <p:nvSpPr>
          <p:cNvPr id="9" name="Rechteck 8">
            <a:extLst>
              <a:ext uri="{FF2B5EF4-FFF2-40B4-BE49-F238E27FC236}">
                <a16:creationId xmlns:a16="http://schemas.microsoft.com/office/drawing/2014/main" id="{AB9C5AB5-2429-F54B-9A8A-888E03C3982C}"/>
              </a:ext>
            </a:extLst>
          </p:cNvPr>
          <p:cNvSpPr/>
          <p:nvPr/>
        </p:nvSpPr>
        <p:spPr>
          <a:xfrm>
            <a:off x="835572" y="6298324"/>
            <a:ext cx="10373710" cy="5360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„Sexualisierte Diskriminierung und Gewalt (SDG)“</a:t>
            </a:r>
          </a:p>
        </p:txBody>
      </p:sp>
    </p:spTree>
    <p:extLst>
      <p:ext uri="{BB962C8B-B14F-4D97-AF65-F5344CB8AC3E}">
        <p14:creationId xmlns:p14="http://schemas.microsoft.com/office/powerpoint/2010/main" val="2684033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3C39C33-2F5A-CA41-A389-2E01EADF3E57}"/>
              </a:ext>
            </a:extLst>
          </p:cNvPr>
          <p:cNvSpPr/>
          <p:nvPr/>
        </p:nvSpPr>
        <p:spPr>
          <a:xfrm>
            <a:off x="835572" y="4508938"/>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 Grenzverletzungen“</a:t>
            </a:r>
          </a:p>
        </p:txBody>
      </p:sp>
      <p:sp>
        <p:nvSpPr>
          <p:cNvPr id="4" name="Rechteck 3">
            <a:extLst>
              <a:ext uri="{FF2B5EF4-FFF2-40B4-BE49-F238E27FC236}">
                <a16:creationId xmlns:a16="http://schemas.microsoft.com/office/drawing/2014/main" id="{8621396F-E9BC-8147-98B9-9C4A5C4F1B51}"/>
              </a:ext>
            </a:extLst>
          </p:cNvPr>
          <p:cNvSpPr/>
          <p:nvPr/>
        </p:nvSpPr>
        <p:spPr>
          <a:xfrm>
            <a:off x="6684579" y="4508938"/>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„Sexualisierte Diskriminierung“</a:t>
            </a:r>
          </a:p>
        </p:txBody>
      </p:sp>
    </p:spTree>
    <p:extLst>
      <p:ext uri="{BB962C8B-B14F-4D97-AF65-F5344CB8AC3E}">
        <p14:creationId xmlns:p14="http://schemas.microsoft.com/office/powerpoint/2010/main" val="1493442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438FB78-6BBC-6443-829A-8C31C7472827}"/>
              </a:ext>
            </a:extLst>
          </p:cNvPr>
          <p:cNvSpPr/>
          <p:nvPr/>
        </p:nvSpPr>
        <p:spPr>
          <a:xfrm>
            <a:off x="2468880" y="2166896"/>
            <a:ext cx="8961120" cy="378565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…bezeichnet jedes psychische, physische oder verbale Verhalten mit sexuellem Bezug, das von der betroffenen Person als grenzüberschreitend, d.h. unerwünscht und entwürdigend / verletzend empfunden wird oder darauf gerichtet ist, diese Wirkung zu erzielen.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Wann etwas als unerwünscht bzw. grenzüberschreitend empfunden wird, ist individuell. Zu einem respektvollen Umgang zählt, die persönlichen Grenzen der Mitmenschen zu wahren. Es gilt der Grundsatz: Flirten geschieht in beiderseitigem Einvernehmen, diskriminierendes Verhalten nicht! </a:t>
            </a:r>
          </a:p>
        </p:txBody>
      </p:sp>
      <p:sp>
        <p:nvSpPr>
          <p:cNvPr id="4" name="Rechteck 3">
            <a:extLst>
              <a:ext uri="{FF2B5EF4-FFF2-40B4-BE49-F238E27FC236}">
                <a16:creationId xmlns:a16="http://schemas.microsoft.com/office/drawing/2014/main" id="{447D8E15-33E0-E249-8560-18AE99F0B1AF}"/>
              </a:ext>
            </a:extLst>
          </p:cNvPr>
          <p:cNvSpPr/>
          <p:nvPr/>
        </p:nvSpPr>
        <p:spPr>
          <a:xfrm>
            <a:off x="542964" y="1488580"/>
            <a:ext cx="10373710" cy="5360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„Sexualisierte Diskriminierung und Gewalt (SDG)“</a:t>
            </a:r>
          </a:p>
        </p:txBody>
      </p:sp>
      <p:sp>
        <p:nvSpPr>
          <p:cNvPr id="5" name="Rechteck 4">
            <a:extLst>
              <a:ext uri="{FF2B5EF4-FFF2-40B4-BE49-F238E27FC236}">
                <a16:creationId xmlns:a16="http://schemas.microsoft.com/office/drawing/2014/main" id="{3B36C6A9-3AD5-5F4C-AB42-BFF6AFE9A5D2}"/>
              </a:ext>
            </a:extLst>
          </p:cNvPr>
          <p:cNvSpPr/>
          <p:nvPr/>
        </p:nvSpPr>
        <p:spPr>
          <a:xfrm>
            <a:off x="5955792" y="5952548"/>
            <a:ext cx="6096000" cy="646331"/>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Gill Sans MT" panose="020B0502020104020203"/>
                <a:ea typeface="+mn-ea"/>
                <a:cs typeface="+mn-cs"/>
                <a:hlinkClick r:id="rId2"/>
              </a:rPr>
              <a:t>https://bukof.de/online-handreichung-sdg/#1492508190062-38ff2c70-ee02</a:t>
            </a:r>
            <a:r>
              <a:rPr kumimoji="0" lang="de-DE" sz="1800" b="0" i="0" u="none" strike="noStrike" kern="1200" cap="none" spc="0" normalizeH="0" baseline="0" noProof="0" dirty="0">
                <a:ln>
                  <a:noFill/>
                </a:ln>
                <a:solidFill>
                  <a:srgbClr val="000000"/>
                </a:solidFill>
                <a:effectLst/>
                <a:uLnTx/>
                <a:uFillTx/>
                <a:latin typeface="Gill Sans MT" panose="020B0502020104020203"/>
                <a:ea typeface="+mn-ea"/>
                <a:cs typeface="+mn-cs"/>
              </a:rPr>
              <a:t> </a:t>
            </a:r>
          </a:p>
        </p:txBody>
      </p:sp>
    </p:spTree>
    <p:extLst>
      <p:ext uri="{BB962C8B-B14F-4D97-AF65-F5344CB8AC3E}">
        <p14:creationId xmlns:p14="http://schemas.microsoft.com/office/powerpoint/2010/main" val="160576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1B7787B-918F-E949-9028-31AE24A56ACF}"/>
              </a:ext>
            </a:extLst>
          </p:cNvPr>
          <p:cNvSpPr/>
          <p:nvPr/>
        </p:nvSpPr>
        <p:spPr>
          <a:xfrm>
            <a:off x="835573" y="248307"/>
            <a:ext cx="10373710" cy="5360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„Sexismus“</a:t>
            </a:r>
          </a:p>
        </p:txBody>
      </p:sp>
      <p:sp>
        <p:nvSpPr>
          <p:cNvPr id="3" name="Rechteck 2">
            <a:extLst>
              <a:ext uri="{FF2B5EF4-FFF2-40B4-BE49-F238E27FC236}">
                <a16:creationId xmlns:a16="http://schemas.microsoft.com/office/drawing/2014/main" id="{A020C573-CBBB-4A4F-B622-172E408E9DD6}"/>
              </a:ext>
            </a:extLst>
          </p:cNvPr>
          <p:cNvSpPr/>
          <p:nvPr/>
        </p:nvSpPr>
        <p:spPr>
          <a:xfrm>
            <a:off x="1484166" y="1151466"/>
            <a:ext cx="9076523" cy="55092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Bei Sexismus geht es um Machtmissbrauch, Grenzverletzungen und Herabwürdigungen aufgrund des Geschlechts.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Jede Handlung, Geste, Abbildung, jedes gesprochene oder geschriebene Wort, jeder Brauch oder jedes Verhalten, das auf der Vorstellung basiert, dass eine Person oder Personengruppe aufgrund ihres Geschlechts minderwertig ist und das im öffentlichen oder privaten Bereich, ob online oder offline, mit dem Zweck oder der Wirkung: </a:t>
            </a: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die einer Person oder Personengruppe innewohnende Würde oder die ihr zustehenden Rechte zu verletzen, oder</a:t>
            </a: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Einer Person oder Personengruppe körperlichen, sexuellen, psychischen oder </a:t>
            </a:r>
            <a:r>
              <a:rPr kumimoji="0" lang="de-DE"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sozioökonmischen</a:t>
            </a: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Schaden oder Leid zufügen, oder</a:t>
            </a: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Eine einschüchternde, feindliche, erniedrigende, demütigende oder beleidigende Umgebung oder Atmosphäre zu schaffen, oder</a:t>
            </a: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Die Autonomie und die vollen Verwirklichung der Menschenrechte einer Person oder Personengruppe zu beschränken, oder</a:t>
            </a: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Geschlechterstereotype zu verfestigen und zu verstärken.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(Council </a:t>
            </a:r>
            <a:r>
              <a:rPr kumimoji="0" lang="de-DE"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of</a:t>
            </a: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Europ</a:t>
            </a: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2019: 8)</a:t>
            </a:r>
          </a:p>
        </p:txBody>
      </p:sp>
    </p:spTree>
    <p:extLst>
      <p:ext uri="{BB962C8B-B14F-4D97-AF65-F5344CB8AC3E}">
        <p14:creationId xmlns:p14="http://schemas.microsoft.com/office/powerpoint/2010/main" val="381583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0B61394-EFDB-CE47-8BDF-12148145A301}"/>
              </a:ext>
            </a:extLst>
          </p:cNvPr>
          <p:cNvSpPr/>
          <p:nvPr/>
        </p:nvSpPr>
        <p:spPr>
          <a:xfrm>
            <a:off x="6684579" y="930166"/>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„Sexualisierte Gewalt“</a:t>
            </a:r>
          </a:p>
        </p:txBody>
      </p:sp>
      <p:sp>
        <p:nvSpPr>
          <p:cNvPr id="3" name="Rechteck 2">
            <a:extLst>
              <a:ext uri="{FF2B5EF4-FFF2-40B4-BE49-F238E27FC236}">
                <a16:creationId xmlns:a16="http://schemas.microsoft.com/office/drawing/2014/main" id="{CB999FCF-3D78-224A-97D6-A0330D38D233}"/>
              </a:ext>
            </a:extLst>
          </p:cNvPr>
          <p:cNvSpPr/>
          <p:nvPr/>
        </p:nvSpPr>
        <p:spPr>
          <a:xfrm>
            <a:off x="6684579" y="2719551"/>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„Sexueller Missbrauch“</a:t>
            </a:r>
          </a:p>
        </p:txBody>
      </p:sp>
      <p:sp>
        <p:nvSpPr>
          <p:cNvPr id="4" name="Rechteck 3">
            <a:extLst>
              <a:ext uri="{FF2B5EF4-FFF2-40B4-BE49-F238E27FC236}">
                <a16:creationId xmlns:a16="http://schemas.microsoft.com/office/drawing/2014/main" id="{6FC01181-2A9D-0E45-BFA2-549224ED3EB7}"/>
              </a:ext>
            </a:extLst>
          </p:cNvPr>
          <p:cNvSpPr/>
          <p:nvPr/>
        </p:nvSpPr>
        <p:spPr>
          <a:xfrm>
            <a:off x="835572" y="930166"/>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 Belästigung am Arbeitsplatz“</a:t>
            </a:r>
          </a:p>
        </p:txBody>
      </p:sp>
      <p:sp>
        <p:nvSpPr>
          <p:cNvPr id="5" name="Rechteck 4">
            <a:extLst>
              <a:ext uri="{FF2B5EF4-FFF2-40B4-BE49-F238E27FC236}">
                <a16:creationId xmlns:a16="http://schemas.microsoft.com/office/drawing/2014/main" id="{E8E0FDFD-89E3-9E4C-B750-B9A02DF1D4FA}"/>
              </a:ext>
            </a:extLst>
          </p:cNvPr>
          <p:cNvSpPr/>
          <p:nvPr/>
        </p:nvSpPr>
        <p:spPr>
          <a:xfrm>
            <a:off x="835572" y="2719552"/>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„Sexueller Übergriff“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 Nötigung“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„Vergewaltigung“</a:t>
            </a:r>
          </a:p>
        </p:txBody>
      </p:sp>
      <p:sp>
        <p:nvSpPr>
          <p:cNvPr id="6" name="Rechteck 5">
            <a:extLst>
              <a:ext uri="{FF2B5EF4-FFF2-40B4-BE49-F238E27FC236}">
                <a16:creationId xmlns:a16="http://schemas.microsoft.com/office/drawing/2014/main" id="{AE501578-A852-5C42-8B94-EE66A3A373B3}"/>
              </a:ext>
            </a:extLst>
          </p:cNvPr>
          <p:cNvSpPr/>
          <p:nvPr/>
        </p:nvSpPr>
        <p:spPr>
          <a:xfrm>
            <a:off x="6684579" y="4508938"/>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„Sexualisierte Diskriminierung“</a:t>
            </a:r>
          </a:p>
        </p:txBody>
      </p:sp>
      <p:sp>
        <p:nvSpPr>
          <p:cNvPr id="7" name="Rechteck 6">
            <a:extLst>
              <a:ext uri="{FF2B5EF4-FFF2-40B4-BE49-F238E27FC236}">
                <a16:creationId xmlns:a16="http://schemas.microsoft.com/office/drawing/2014/main" id="{518B3E2A-5F20-E344-A079-7C3E45744EEC}"/>
              </a:ext>
            </a:extLst>
          </p:cNvPr>
          <p:cNvSpPr/>
          <p:nvPr/>
        </p:nvSpPr>
        <p:spPr>
          <a:xfrm>
            <a:off x="835572" y="4508938"/>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 Grenzverletzungen“</a:t>
            </a:r>
          </a:p>
        </p:txBody>
      </p:sp>
      <p:sp>
        <p:nvSpPr>
          <p:cNvPr id="8" name="Rechteck 7">
            <a:extLst>
              <a:ext uri="{FF2B5EF4-FFF2-40B4-BE49-F238E27FC236}">
                <a16:creationId xmlns:a16="http://schemas.microsoft.com/office/drawing/2014/main" id="{821BEE55-8BF5-C14D-A854-293520798E51}"/>
              </a:ext>
            </a:extLst>
          </p:cNvPr>
          <p:cNvSpPr/>
          <p:nvPr/>
        </p:nvSpPr>
        <p:spPr>
          <a:xfrm>
            <a:off x="835573" y="248307"/>
            <a:ext cx="10373710" cy="5360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„Sexismus“</a:t>
            </a:r>
          </a:p>
        </p:txBody>
      </p:sp>
      <p:sp>
        <p:nvSpPr>
          <p:cNvPr id="9" name="Rechteck 8">
            <a:extLst>
              <a:ext uri="{FF2B5EF4-FFF2-40B4-BE49-F238E27FC236}">
                <a16:creationId xmlns:a16="http://schemas.microsoft.com/office/drawing/2014/main" id="{AB9C5AB5-2429-F54B-9A8A-888E03C3982C}"/>
              </a:ext>
            </a:extLst>
          </p:cNvPr>
          <p:cNvSpPr/>
          <p:nvPr/>
        </p:nvSpPr>
        <p:spPr>
          <a:xfrm>
            <a:off x="835572" y="6298324"/>
            <a:ext cx="10373710" cy="5360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„Sexualisierte Diskriminierung und Gewalt (SDG)“</a:t>
            </a:r>
          </a:p>
        </p:txBody>
      </p:sp>
    </p:spTree>
    <p:extLst>
      <p:ext uri="{BB962C8B-B14F-4D97-AF65-F5344CB8AC3E}">
        <p14:creationId xmlns:p14="http://schemas.microsoft.com/office/powerpoint/2010/main" val="2875926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0B69E-816D-AF4B-8102-6232D1423B85}"/>
              </a:ext>
            </a:extLst>
          </p:cNvPr>
          <p:cNvSpPr>
            <a:spLocks noGrp="1"/>
          </p:cNvSpPr>
          <p:nvPr>
            <p:ph type="ctrTitle"/>
          </p:nvPr>
        </p:nvSpPr>
        <p:spPr/>
        <p:txBody>
          <a:bodyPr>
            <a:normAutofit fontScale="90000"/>
          </a:bodyPr>
          <a:lstStyle/>
          <a:p>
            <a:r>
              <a:rPr lang="de-DE" dirty="0"/>
              <a:t>SPRACHE HAT BEDEUTUNG!</a:t>
            </a:r>
            <a:br>
              <a:rPr lang="de-DE" dirty="0"/>
            </a:br>
            <a:r>
              <a:rPr lang="de-DE" dirty="0"/>
              <a:t>ES IST WICHTIG, DASS, WAS PASSIERT IST, ZU BENENNEN.</a:t>
            </a:r>
          </a:p>
        </p:txBody>
      </p:sp>
      <p:sp>
        <p:nvSpPr>
          <p:cNvPr id="3" name="Untertitel 2">
            <a:extLst>
              <a:ext uri="{FF2B5EF4-FFF2-40B4-BE49-F238E27FC236}">
                <a16:creationId xmlns:a16="http://schemas.microsoft.com/office/drawing/2014/main" id="{3EDB5942-0577-8447-96F0-041F2FE3722D}"/>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537490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B8562C-5BD8-2244-AF76-9A2C2DB38453}"/>
              </a:ext>
            </a:extLst>
          </p:cNvPr>
          <p:cNvSpPr>
            <a:spLocks noGrp="1"/>
          </p:cNvSpPr>
          <p:nvPr>
            <p:ph type="title"/>
          </p:nvPr>
        </p:nvSpPr>
        <p:spPr>
          <a:xfrm>
            <a:off x="804672" y="2243828"/>
            <a:ext cx="4486656" cy="1541788"/>
          </a:xfrm>
        </p:spPr>
        <p:txBody>
          <a:bodyPr>
            <a:normAutofit fontScale="90000"/>
          </a:bodyPr>
          <a:lstStyle/>
          <a:p>
            <a:r>
              <a:rPr lang="de-DE" dirty="0"/>
              <a:t>Formen von Sexualisierter Diskriminierung im universitären Kontext:</a:t>
            </a:r>
            <a:br>
              <a:rPr lang="de-DE" dirty="0"/>
            </a:br>
            <a:r>
              <a:rPr lang="de-DE" dirty="0"/>
              <a:t>Fokus Studierende</a:t>
            </a:r>
          </a:p>
        </p:txBody>
      </p:sp>
      <p:sp>
        <p:nvSpPr>
          <p:cNvPr id="3" name="Inhaltsplatzhalter 2">
            <a:extLst>
              <a:ext uri="{FF2B5EF4-FFF2-40B4-BE49-F238E27FC236}">
                <a16:creationId xmlns:a16="http://schemas.microsoft.com/office/drawing/2014/main" id="{A8D5D680-3261-0946-AB31-8D614CDB7A87}"/>
              </a:ext>
            </a:extLst>
          </p:cNvPr>
          <p:cNvSpPr>
            <a:spLocks noGrp="1"/>
          </p:cNvSpPr>
          <p:nvPr>
            <p:ph idx="1"/>
          </p:nvPr>
        </p:nvSpPr>
        <p:spPr/>
        <p:txBody>
          <a:bodyPr>
            <a:normAutofit/>
          </a:bodyPr>
          <a:lstStyle/>
          <a:p>
            <a:pPr lvl="0"/>
            <a:r>
              <a:rPr lang="de-DE" sz="2400" dirty="0"/>
              <a:t>Sexuell anzügliche Bemerkungen und Witze</a:t>
            </a:r>
          </a:p>
          <a:p>
            <a:pPr lvl="0"/>
            <a:r>
              <a:rPr lang="de-DE" sz="2400" dirty="0"/>
              <a:t>Aufdringliche und beleidigende Kommentare über die Kleidung, das Aussehen oder das Privatleben</a:t>
            </a:r>
          </a:p>
          <a:p>
            <a:pPr lvl="0"/>
            <a:r>
              <a:rPr lang="de-DE" sz="2400" dirty="0"/>
              <a:t>Sexuell zweideutige Kommentare</a:t>
            </a:r>
          </a:p>
          <a:p>
            <a:pPr lvl="0"/>
            <a:r>
              <a:rPr lang="de-DE" sz="2400" dirty="0"/>
              <a:t>Fragen mit sexuellem Inhalt</a:t>
            </a:r>
          </a:p>
          <a:p>
            <a:pPr lvl="0"/>
            <a:r>
              <a:rPr lang="de-DE" sz="2400" dirty="0"/>
              <a:t>Aufforderungen zu intimen oder sexuellen Handlungen (z.B. Setz dich auf meinen Schoß)</a:t>
            </a:r>
          </a:p>
          <a:p>
            <a:pPr lvl="0"/>
            <a:r>
              <a:rPr lang="de-DE" sz="2400" dirty="0"/>
              <a:t>Sexualisierte oder unangemessene Einladungen zu einer Verabredung</a:t>
            </a:r>
          </a:p>
          <a:p>
            <a:endParaRPr lang="de-DE" dirty="0"/>
          </a:p>
        </p:txBody>
      </p:sp>
      <p:sp>
        <p:nvSpPr>
          <p:cNvPr id="4" name="Textplatzhalter 3">
            <a:extLst>
              <a:ext uri="{FF2B5EF4-FFF2-40B4-BE49-F238E27FC236}">
                <a16:creationId xmlns:a16="http://schemas.microsoft.com/office/drawing/2014/main" id="{1B341A4E-E0EE-0C4E-A925-02CFDC07BD21}"/>
              </a:ext>
            </a:extLst>
          </p:cNvPr>
          <p:cNvSpPr>
            <a:spLocks noGrp="1"/>
          </p:cNvSpPr>
          <p:nvPr>
            <p:ph type="body" sz="half" idx="2"/>
          </p:nvPr>
        </p:nvSpPr>
        <p:spPr>
          <a:xfrm>
            <a:off x="987552" y="4208286"/>
            <a:ext cx="3794760" cy="2194036"/>
          </a:xfrm>
        </p:spPr>
        <p:txBody>
          <a:bodyPr>
            <a:normAutofit/>
          </a:bodyPr>
          <a:lstStyle/>
          <a:p>
            <a:r>
              <a:rPr lang="de-DE" sz="2800" dirty="0"/>
              <a:t>verbal</a:t>
            </a:r>
          </a:p>
        </p:txBody>
      </p:sp>
    </p:spTree>
    <p:extLst>
      <p:ext uri="{BB962C8B-B14F-4D97-AF65-F5344CB8AC3E}">
        <p14:creationId xmlns:p14="http://schemas.microsoft.com/office/powerpoint/2010/main" val="1762931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B6F77-DD07-1243-A616-C2197060118A}"/>
              </a:ext>
            </a:extLst>
          </p:cNvPr>
          <p:cNvSpPr>
            <a:spLocks noGrp="1"/>
          </p:cNvSpPr>
          <p:nvPr>
            <p:ph type="title"/>
          </p:nvPr>
        </p:nvSpPr>
        <p:spPr/>
        <p:txBody>
          <a:bodyPr>
            <a:normAutofit/>
          </a:bodyPr>
          <a:lstStyle/>
          <a:p>
            <a:r>
              <a:rPr lang="de-DE" dirty="0"/>
              <a:t>Beispiele für verbale Formen</a:t>
            </a:r>
          </a:p>
        </p:txBody>
      </p:sp>
      <p:sp>
        <p:nvSpPr>
          <p:cNvPr id="3" name="Inhaltsplatzhalter 2">
            <a:extLst>
              <a:ext uri="{FF2B5EF4-FFF2-40B4-BE49-F238E27FC236}">
                <a16:creationId xmlns:a16="http://schemas.microsoft.com/office/drawing/2014/main" id="{A1B9C756-261C-194B-80C4-2F9CD3F6B18E}"/>
              </a:ext>
            </a:extLst>
          </p:cNvPr>
          <p:cNvSpPr>
            <a:spLocks noGrp="1"/>
          </p:cNvSpPr>
          <p:nvPr>
            <p:ph idx="1"/>
          </p:nvPr>
        </p:nvSpPr>
        <p:spPr/>
        <p:txBody>
          <a:bodyPr/>
          <a:lstStyle/>
          <a:p>
            <a:r>
              <a:rPr lang="de-DE" dirty="0"/>
              <a:t>„Sag mal, schläfst du eigentlich mit jedem aus dem Semester?“</a:t>
            </a:r>
          </a:p>
          <a:p>
            <a:r>
              <a:rPr lang="de-DE" dirty="0"/>
              <a:t>„Bist du etwa auch so eine #</a:t>
            </a:r>
            <a:r>
              <a:rPr lang="de-DE" dirty="0" err="1"/>
              <a:t>metoo</a:t>
            </a:r>
            <a:r>
              <a:rPr lang="de-DE" dirty="0"/>
              <a:t>-Tante?“</a:t>
            </a:r>
          </a:p>
          <a:p>
            <a:r>
              <a:rPr lang="de-DE" dirty="0"/>
              <a:t>„Wenn ich gewusst hätte, dass Sie sich den Pullover ausziehen, hätte ich das Fenster schon früher geschlossen.“</a:t>
            </a:r>
          </a:p>
          <a:p>
            <a:r>
              <a:rPr lang="de-DE" dirty="0"/>
              <a:t>„Wir können ihre Gliederung vielleicht bei einem Glas Wein am Markt besprechen?“</a:t>
            </a:r>
          </a:p>
          <a:p>
            <a:endParaRPr lang="de-DE" dirty="0"/>
          </a:p>
        </p:txBody>
      </p:sp>
    </p:spTree>
    <p:extLst>
      <p:ext uri="{BB962C8B-B14F-4D97-AF65-F5344CB8AC3E}">
        <p14:creationId xmlns:p14="http://schemas.microsoft.com/office/powerpoint/2010/main" val="2170867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a:extLst>
              <a:ext uri="{FF2B5EF4-FFF2-40B4-BE49-F238E27FC236}">
                <a16:creationId xmlns:a16="http://schemas.microsoft.com/office/drawing/2014/main" id="{88E43636-CDC4-1D46-A829-4EE17D3953AC}"/>
              </a:ext>
            </a:extLst>
          </p:cNvPr>
          <p:cNvPicPr>
            <a:picLocks noGrp="1" noChangeAspect="1"/>
          </p:cNvPicPr>
          <p:nvPr>
            <p:ph type="pic" idx="1"/>
          </p:nvPr>
        </p:nvPicPr>
        <p:blipFill>
          <a:blip r:embed="rId2"/>
          <a:srcRect l="5509" r="5509"/>
          <a:stretch>
            <a:fillRect/>
          </a:stretch>
        </p:blipFill>
        <p:spPr/>
      </p:pic>
      <p:sp>
        <p:nvSpPr>
          <p:cNvPr id="4" name="Textplatzhalter 3">
            <a:extLst>
              <a:ext uri="{FF2B5EF4-FFF2-40B4-BE49-F238E27FC236}">
                <a16:creationId xmlns:a16="http://schemas.microsoft.com/office/drawing/2014/main" id="{8A86912C-1992-584B-904B-D7E68E726F75}"/>
              </a:ext>
            </a:extLst>
          </p:cNvPr>
          <p:cNvSpPr>
            <a:spLocks noGrp="1"/>
          </p:cNvSpPr>
          <p:nvPr>
            <p:ph type="body" sz="half" idx="2"/>
          </p:nvPr>
        </p:nvSpPr>
        <p:spPr/>
        <p:txBody>
          <a:bodyPr/>
          <a:lstStyle/>
          <a:p>
            <a:endParaRPr lang="de-DE" dirty="0"/>
          </a:p>
        </p:txBody>
      </p:sp>
    </p:spTree>
    <p:extLst>
      <p:ext uri="{BB962C8B-B14F-4D97-AF65-F5344CB8AC3E}">
        <p14:creationId xmlns:p14="http://schemas.microsoft.com/office/powerpoint/2010/main" val="2715117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A71A7-79F5-314F-BD27-875923C707FB}"/>
              </a:ext>
            </a:extLst>
          </p:cNvPr>
          <p:cNvSpPr>
            <a:spLocks noGrp="1"/>
          </p:cNvSpPr>
          <p:nvPr>
            <p:ph type="title"/>
          </p:nvPr>
        </p:nvSpPr>
        <p:spPr>
          <a:xfrm>
            <a:off x="918972" y="1689101"/>
            <a:ext cx="4486656" cy="1739900"/>
          </a:xfrm>
        </p:spPr>
        <p:txBody>
          <a:bodyPr>
            <a:normAutofit fontScale="90000"/>
          </a:bodyPr>
          <a:lstStyle/>
          <a:p>
            <a:r>
              <a:rPr lang="de-DE" dirty="0"/>
              <a:t>Formen von Sexualisierter Diskriminierung im universitären Kontext:</a:t>
            </a:r>
            <a:br>
              <a:rPr lang="de-DE" dirty="0"/>
            </a:br>
            <a:r>
              <a:rPr lang="de-DE" dirty="0"/>
              <a:t>Fokus Studierende</a:t>
            </a:r>
          </a:p>
        </p:txBody>
      </p:sp>
      <p:sp>
        <p:nvSpPr>
          <p:cNvPr id="3" name="Inhaltsplatzhalter 2">
            <a:extLst>
              <a:ext uri="{FF2B5EF4-FFF2-40B4-BE49-F238E27FC236}">
                <a16:creationId xmlns:a16="http://schemas.microsoft.com/office/drawing/2014/main" id="{3EDEE718-731E-5B4B-93A8-CDE7A72700A4}"/>
              </a:ext>
            </a:extLst>
          </p:cNvPr>
          <p:cNvSpPr>
            <a:spLocks noGrp="1"/>
          </p:cNvSpPr>
          <p:nvPr>
            <p:ph idx="1"/>
          </p:nvPr>
        </p:nvSpPr>
        <p:spPr/>
        <p:txBody>
          <a:bodyPr/>
          <a:lstStyle/>
          <a:p>
            <a:pPr lvl="0"/>
            <a:r>
              <a:rPr lang="de-DE" sz="2400" dirty="0"/>
              <a:t>Aufdringliches oder einschüchterndes Starren oder anzügliche Blicke</a:t>
            </a:r>
          </a:p>
          <a:p>
            <a:pPr lvl="0"/>
            <a:r>
              <a:rPr lang="de-DE" sz="2400" dirty="0"/>
              <a:t>Hinterherpfeifen</a:t>
            </a:r>
          </a:p>
          <a:p>
            <a:pPr lvl="0"/>
            <a:r>
              <a:rPr lang="de-DE" sz="2400" dirty="0"/>
              <a:t>Unerwünschte E-Mails, SMS, Messenger-Nachrichten, Fotos oder Videos mit sexuellem Bezug</a:t>
            </a:r>
          </a:p>
          <a:p>
            <a:pPr lvl="0"/>
            <a:r>
              <a:rPr lang="de-DE" sz="2400" dirty="0"/>
              <a:t>Aufhängen oder Verbreiten pornografischen Materials</a:t>
            </a:r>
          </a:p>
          <a:p>
            <a:pPr lvl="0"/>
            <a:r>
              <a:rPr lang="de-DE" sz="2400" dirty="0"/>
              <a:t>Unsittliches Entblößen</a:t>
            </a:r>
          </a:p>
          <a:p>
            <a:endParaRPr lang="de-DE" dirty="0"/>
          </a:p>
        </p:txBody>
      </p:sp>
      <p:sp>
        <p:nvSpPr>
          <p:cNvPr id="4" name="Textplatzhalter 3">
            <a:extLst>
              <a:ext uri="{FF2B5EF4-FFF2-40B4-BE49-F238E27FC236}">
                <a16:creationId xmlns:a16="http://schemas.microsoft.com/office/drawing/2014/main" id="{5A5E5FD4-214E-E645-A37F-03705F2C8C99}"/>
              </a:ext>
            </a:extLst>
          </p:cNvPr>
          <p:cNvSpPr>
            <a:spLocks noGrp="1"/>
          </p:cNvSpPr>
          <p:nvPr>
            <p:ph type="body" sz="half" idx="2"/>
          </p:nvPr>
        </p:nvSpPr>
        <p:spPr/>
        <p:txBody>
          <a:bodyPr>
            <a:normAutofit/>
          </a:bodyPr>
          <a:lstStyle/>
          <a:p>
            <a:r>
              <a:rPr lang="de-DE" sz="2800" dirty="0"/>
              <a:t>Non-Verbal</a:t>
            </a:r>
          </a:p>
        </p:txBody>
      </p:sp>
    </p:spTree>
    <p:extLst>
      <p:ext uri="{BB962C8B-B14F-4D97-AF65-F5344CB8AC3E}">
        <p14:creationId xmlns:p14="http://schemas.microsoft.com/office/powerpoint/2010/main" val="806667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C066E1-AE54-9243-8ED1-4DE4EACB44EC}"/>
              </a:ext>
            </a:extLst>
          </p:cNvPr>
          <p:cNvSpPr>
            <a:spLocks noGrp="1"/>
          </p:cNvSpPr>
          <p:nvPr>
            <p:ph idx="1"/>
          </p:nvPr>
        </p:nvSpPr>
        <p:spPr/>
        <p:txBody>
          <a:bodyPr>
            <a:normAutofit lnSpcReduction="10000"/>
          </a:bodyPr>
          <a:lstStyle/>
          <a:p>
            <a:pPr lvl="0"/>
            <a:endParaRPr lang="de-DE" dirty="0"/>
          </a:p>
          <a:p>
            <a:pPr lvl="0"/>
            <a:r>
              <a:rPr lang="de-DE" sz="2400" dirty="0"/>
              <a:t>Jede unerwünschte Berührung (Tätscheln, Streicheln, Kneifen, Umarmen, Küssen), auch wenn die Berührung scheinbar zufällig passiert</a:t>
            </a:r>
          </a:p>
          <a:p>
            <a:pPr lvl="0"/>
            <a:r>
              <a:rPr lang="de-DE" sz="2400" dirty="0"/>
              <a:t>Wiederholte körperliche Annäherung, wiederholtes Herandrängeln, wiederholt die übliche körperliche Distanz (ca. eine Armlänge) nicht wahren</a:t>
            </a:r>
          </a:p>
          <a:p>
            <a:pPr lvl="0"/>
            <a:r>
              <a:rPr lang="de-DE" sz="2400" dirty="0"/>
              <a:t>Körperliche Gewalt sowie jede Form sexualisierter Übergriffe bis hin zu Vergewaltigung</a:t>
            </a:r>
          </a:p>
          <a:p>
            <a:endParaRPr lang="de-DE" dirty="0"/>
          </a:p>
        </p:txBody>
      </p:sp>
      <p:sp>
        <p:nvSpPr>
          <p:cNvPr id="4" name="Textplatzhalter 3">
            <a:extLst>
              <a:ext uri="{FF2B5EF4-FFF2-40B4-BE49-F238E27FC236}">
                <a16:creationId xmlns:a16="http://schemas.microsoft.com/office/drawing/2014/main" id="{6322326E-C005-4E4D-A252-89FF06F48327}"/>
              </a:ext>
            </a:extLst>
          </p:cNvPr>
          <p:cNvSpPr>
            <a:spLocks noGrp="1"/>
          </p:cNvSpPr>
          <p:nvPr>
            <p:ph type="body" sz="half" idx="2"/>
          </p:nvPr>
        </p:nvSpPr>
        <p:spPr/>
        <p:txBody>
          <a:bodyPr>
            <a:normAutofit/>
          </a:bodyPr>
          <a:lstStyle/>
          <a:p>
            <a:r>
              <a:rPr lang="de-DE" sz="2800" dirty="0"/>
              <a:t>Physisch</a:t>
            </a:r>
          </a:p>
        </p:txBody>
      </p:sp>
      <p:sp>
        <p:nvSpPr>
          <p:cNvPr id="6" name="Titel 5">
            <a:extLst>
              <a:ext uri="{FF2B5EF4-FFF2-40B4-BE49-F238E27FC236}">
                <a16:creationId xmlns:a16="http://schemas.microsoft.com/office/drawing/2014/main" id="{B2E6BFBF-4CB7-CF41-AC70-929067059240}"/>
              </a:ext>
            </a:extLst>
          </p:cNvPr>
          <p:cNvSpPr>
            <a:spLocks noGrp="1"/>
          </p:cNvSpPr>
          <p:nvPr>
            <p:ph type="title"/>
          </p:nvPr>
        </p:nvSpPr>
        <p:spPr/>
        <p:txBody>
          <a:bodyPr/>
          <a:lstStyle/>
          <a:p>
            <a:endParaRPr lang="de-DE"/>
          </a:p>
        </p:txBody>
      </p:sp>
      <p:sp>
        <p:nvSpPr>
          <p:cNvPr id="7" name="Titel 1">
            <a:extLst>
              <a:ext uri="{FF2B5EF4-FFF2-40B4-BE49-F238E27FC236}">
                <a16:creationId xmlns:a16="http://schemas.microsoft.com/office/drawing/2014/main" id="{9AB58366-C06A-C640-95D7-E70EC2141002}"/>
              </a:ext>
            </a:extLst>
          </p:cNvPr>
          <p:cNvSpPr txBox="1">
            <a:spLocks/>
          </p:cNvSpPr>
          <p:nvPr/>
        </p:nvSpPr>
        <p:spPr>
          <a:xfrm>
            <a:off x="804672" y="1810018"/>
            <a:ext cx="4486656" cy="1739900"/>
          </a:xfrm>
          <a:prstGeom prst="rect">
            <a:avLst/>
          </a:prstGeom>
          <a:solidFill>
            <a:srgbClr val="FFFFFF"/>
          </a:solidFill>
          <a:ln w="31750" cap="sq">
            <a:solidFill>
              <a:srgbClr val="404040"/>
            </a:solidFill>
            <a:miter lim="800000"/>
          </a:ln>
        </p:spPr>
        <p:txBody>
          <a:bodyPr vert="horz" lIns="182880" tIns="182880" rIns="182880" bIns="182880" rtlCol="0" anchor="ctr" anchorCtr="1">
            <a:normAutofit fontScale="97500" lnSpcReduction="10000"/>
          </a:bodyPr>
          <a:lstStyle>
            <a:lvl1pPr algn="ctr" defTabSz="914400" rtl="0" eaLnBrk="1" latinLnBrk="0" hangingPunct="1">
              <a:lnSpc>
                <a:spcPct val="90000"/>
              </a:lnSpc>
              <a:spcBef>
                <a:spcPct val="0"/>
              </a:spcBef>
              <a:buNone/>
              <a:defRPr sz="22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e-DE" sz="2200" b="0" i="0" u="none" strike="noStrike" kern="1200" cap="all" spc="200" normalizeH="0" baseline="0" noProof="0">
                <a:ln>
                  <a:noFill/>
                </a:ln>
                <a:solidFill>
                  <a:srgbClr val="262626"/>
                </a:solidFill>
                <a:effectLst/>
                <a:uLnTx/>
                <a:uFillTx/>
                <a:latin typeface="Gill Sans MT" panose="020B0502020104020203"/>
                <a:ea typeface="+mj-ea"/>
                <a:cs typeface="+mj-cs"/>
              </a:rPr>
              <a:t>Formen von Sexualisierter Diskriminierung im universitären Kontext:</a:t>
            </a:r>
            <a:br>
              <a:rPr kumimoji="0" lang="de-DE" sz="2200" b="0" i="0" u="none" strike="noStrike" kern="1200" cap="all" spc="200" normalizeH="0" baseline="0" noProof="0">
                <a:ln>
                  <a:noFill/>
                </a:ln>
                <a:solidFill>
                  <a:srgbClr val="262626"/>
                </a:solidFill>
                <a:effectLst/>
                <a:uLnTx/>
                <a:uFillTx/>
                <a:latin typeface="Gill Sans MT" panose="020B0502020104020203"/>
                <a:ea typeface="+mj-ea"/>
                <a:cs typeface="+mj-cs"/>
              </a:rPr>
            </a:br>
            <a:r>
              <a:rPr kumimoji="0" lang="de-DE" sz="2200" b="0" i="0" u="none" strike="noStrike" kern="1200" cap="all" spc="200" normalizeH="0" baseline="0" noProof="0">
                <a:ln>
                  <a:noFill/>
                </a:ln>
                <a:solidFill>
                  <a:srgbClr val="262626"/>
                </a:solidFill>
                <a:effectLst/>
                <a:uLnTx/>
                <a:uFillTx/>
                <a:latin typeface="Gill Sans MT" panose="020B0502020104020203"/>
                <a:ea typeface="+mj-ea"/>
                <a:cs typeface="+mj-cs"/>
              </a:rPr>
              <a:t>Fokus Studierende</a:t>
            </a:r>
            <a:endParaRPr kumimoji="0" lang="de-DE" sz="2200" b="0" i="0" u="none" strike="noStrike" kern="1200" cap="all" spc="200" normalizeH="0" baseline="0" noProof="0" dirty="0">
              <a:ln>
                <a:noFill/>
              </a:ln>
              <a:solidFill>
                <a:srgbClr val="262626"/>
              </a:solidFill>
              <a:effectLst/>
              <a:uLnTx/>
              <a:uFillTx/>
              <a:latin typeface="Gill Sans MT" panose="020B0502020104020203"/>
              <a:ea typeface="+mj-ea"/>
              <a:cs typeface="+mj-cs"/>
            </a:endParaRPr>
          </a:p>
        </p:txBody>
      </p:sp>
    </p:spTree>
    <p:extLst>
      <p:ext uri="{BB962C8B-B14F-4D97-AF65-F5344CB8AC3E}">
        <p14:creationId xmlns:p14="http://schemas.microsoft.com/office/powerpoint/2010/main" val="2366513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A3D05FF5-C783-EB4F-B3F5-8746CB8D3B4F}"/>
              </a:ext>
            </a:extLst>
          </p:cNvPr>
          <p:cNvPicPr>
            <a:picLocks noChangeAspect="1"/>
          </p:cNvPicPr>
          <p:nvPr/>
        </p:nvPicPr>
        <p:blipFill>
          <a:blip r:embed="rId2"/>
          <a:stretch>
            <a:fillRect/>
          </a:stretch>
        </p:blipFill>
        <p:spPr>
          <a:xfrm>
            <a:off x="701294" y="235966"/>
            <a:ext cx="10350500" cy="2984500"/>
          </a:xfrm>
          <a:prstGeom prst="rect">
            <a:avLst/>
          </a:prstGeom>
        </p:spPr>
      </p:pic>
      <p:sp>
        <p:nvSpPr>
          <p:cNvPr id="3" name="Rechteck 2">
            <a:extLst>
              <a:ext uri="{FF2B5EF4-FFF2-40B4-BE49-F238E27FC236}">
                <a16:creationId xmlns:a16="http://schemas.microsoft.com/office/drawing/2014/main" id="{EB77F80A-BD00-8C4E-83B1-F50FDE19F4A5}"/>
              </a:ext>
            </a:extLst>
          </p:cNvPr>
          <p:cNvSpPr/>
          <p:nvPr/>
        </p:nvSpPr>
        <p:spPr>
          <a:xfrm>
            <a:off x="1347216" y="3220466"/>
            <a:ext cx="9881616" cy="31393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333333"/>
                </a:solidFill>
                <a:effectLst/>
                <a:uLnTx/>
                <a:uFillTx/>
                <a:latin typeface="Quodana"/>
                <a:ea typeface="+mn-ea"/>
                <a:cs typeface="+mn-cs"/>
              </a:rPr>
              <a:t>Die Tatvorwürfe gegen den 57-Jährigen wiegen schwer: Nötigung, gefährliche Körperverletzung, Freiheitsberaubung, sexueller Übergriff und sexuelle Belästigung zulasten von Studentinnen und einer Institutsmitarbeiterin….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Gill Sans MT" panose="020B0502020104020203"/>
                <a:ea typeface="+mn-ea"/>
                <a:cs typeface="+mn-cs"/>
              </a:rPr>
              <a:t>Der Wissenschaftler soll unter Bezugnahme auf angebliche Arbeitsfehler die Betroffenen zur Duldung von sexualisierter Gewalt genötigt haben. Nachdem andere Beschäftigte bereits im Feierabend waren, habe er etwa mehrfach eine der Betroffenen in sein Büro bestellt, die Tür hinter ihr abgeschlossen und sich den Schlüssel in die Hosentasche gesteckt….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Gill Sans MT" panose="020B0502020104020203"/>
                <a:ea typeface="+mn-ea"/>
                <a:cs typeface="+mn-cs"/>
              </a:rPr>
              <a:t>Er soll sie geschlagen, gegen ihren Willen berührt und gezwungen haben, Körperteile zu entblößen, so die Staatsanwaltschaft. Dabei habe er explizit damit gedroht, das Promotionsverhältnis zu beenden. Vor allem ihre finanzielle und berufliche Abhängigkeit von dem Angeklagten hätten sie nach eigener Angabe dazu gebracht, die Gewalt zu dulden, heißt es in der Anklageschrift.</a:t>
            </a:r>
          </a:p>
        </p:txBody>
      </p:sp>
      <p:sp>
        <p:nvSpPr>
          <p:cNvPr id="4" name="Rechteck 3">
            <a:extLst>
              <a:ext uri="{FF2B5EF4-FFF2-40B4-BE49-F238E27FC236}">
                <a16:creationId xmlns:a16="http://schemas.microsoft.com/office/drawing/2014/main" id="{5B67BC8D-3C0C-004E-876D-4E02842D622E}"/>
              </a:ext>
            </a:extLst>
          </p:cNvPr>
          <p:cNvSpPr/>
          <p:nvPr/>
        </p:nvSpPr>
        <p:spPr>
          <a:xfrm>
            <a:off x="5193792" y="6359787"/>
            <a:ext cx="8241792"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Gill Sans MT" panose="020B0502020104020203"/>
                <a:ea typeface="+mn-ea"/>
                <a:cs typeface="+mn-cs"/>
                <a:hlinkClick r:id="rId3"/>
              </a:rPr>
              <a:t>https://taz.de/Sexismus-an-der-Universitaet-Goettingen/!5826013/</a:t>
            </a:r>
            <a:endParaRPr kumimoji="0" lang="de-D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094854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D2E2AD-7384-5E40-8918-D4CA2BAD0C52}"/>
              </a:ext>
            </a:extLst>
          </p:cNvPr>
          <p:cNvSpPr>
            <a:spLocks noGrp="1"/>
          </p:cNvSpPr>
          <p:nvPr>
            <p:ph type="title"/>
          </p:nvPr>
        </p:nvSpPr>
        <p:spPr>
          <a:xfrm>
            <a:off x="804672" y="2243828"/>
            <a:ext cx="5070348" cy="1141497"/>
          </a:xfrm>
        </p:spPr>
        <p:txBody>
          <a:bodyPr>
            <a:normAutofit fontScale="90000"/>
          </a:bodyPr>
          <a:lstStyle/>
          <a:p>
            <a:r>
              <a:rPr lang="de-DE" dirty="0"/>
              <a:t>Flirt oder Sexuelle Belästigung?</a:t>
            </a:r>
            <a:br>
              <a:rPr lang="de-DE" dirty="0"/>
            </a:br>
            <a:r>
              <a:rPr lang="de-DE" dirty="0"/>
              <a:t>Wie gelingt eine Abgrenzung?</a:t>
            </a:r>
          </a:p>
        </p:txBody>
      </p:sp>
      <p:sp>
        <p:nvSpPr>
          <p:cNvPr id="3" name="Inhaltsplatzhalter 2">
            <a:extLst>
              <a:ext uri="{FF2B5EF4-FFF2-40B4-BE49-F238E27FC236}">
                <a16:creationId xmlns:a16="http://schemas.microsoft.com/office/drawing/2014/main" id="{2AAB7599-5B40-AA4C-8A08-7B89A691DEB5}"/>
              </a:ext>
            </a:extLst>
          </p:cNvPr>
          <p:cNvSpPr>
            <a:spLocks noGrp="1"/>
          </p:cNvSpPr>
          <p:nvPr>
            <p:ph idx="1"/>
          </p:nvPr>
        </p:nvSpPr>
        <p:spPr/>
        <p:txBody>
          <a:bodyPr/>
          <a:lstStyle/>
          <a:p>
            <a:r>
              <a:rPr lang="de-DE" dirty="0"/>
              <a:t>Die Grenzen können anhand folgender Punkte markiert werden:</a:t>
            </a:r>
          </a:p>
          <a:p>
            <a:r>
              <a:rPr lang="de-DE" dirty="0"/>
              <a:t>Unerwünschtheit</a:t>
            </a:r>
          </a:p>
          <a:p>
            <a:r>
              <a:rPr lang="de-DE" dirty="0"/>
              <a:t>Erniedrigung und Abwertung</a:t>
            </a:r>
          </a:p>
          <a:p>
            <a:r>
              <a:rPr lang="de-DE" dirty="0"/>
              <a:t>Einseitigkeit</a:t>
            </a:r>
          </a:p>
          <a:p>
            <a:r>
              <a:rPr lang="de-DE" dirty="0"/>
              <a:t>Grenzüberschreitung</a:t>
            </a:r>
          </a:p>
          <a:p>
            <a:r>
              <a:rPr lang="de-DE" dirty="0"/>
              <a:t>Versprechen beruflicher Vorteile bei sexuellem Entgegenkommen</a:t>
            </a:r>
          </a:p>
          <a:p>
            <a:r>
              <a:rPr lang="de-DE" dirty="0"/>
              <a:t>Androhen beruflicher Nachteile bei Verweigerung</a:t>
            </a:r>
          </a:p>
        </p:txBody>
      </p:sp>
      <p:sp>
        <p:nvSpPr>
          <p:cNvPr id="4" name="Textplatzhalter 3">
            <a:extLst>
              <a:ext uri="{FF2B5EF4-FFF2-40B4-BE49-F238E27FC236}">
                <a16:creationId xmlns:a16="http://schemas.microsoft.com/office/drawing/2014/main" id="{D5C2727C-7DDF-8D48-98C1-E13E83A5BCE9}"/>
              </a:ext>
            </a:extLst>
          </p:cNvPr>
          <p:cNvSpPr>
            <a:spLocks noGrp="1"/>
          </p:cNvSpPr>
          <p:nvPr>
            <p:ph type="body" sz="half" idx="2"/>
          </p:nvPr>
        </p:nvSpPr>
        <p:spPr/>
        <p:txBody>
          <a:bodyPr/>
          <a:lstStyle/>
          <a:p>
            <a:endParaRPr lang="de-DE"/>
          </a:p>
        </p:txBody>
      </p:sp>
    </p:spTree>
    <p:extLst>
      <p:ext uri="{BB962C8B-B14F-4D97-AF65-F5344CB8AC3E}">
        <p14:creationId xmlns:p14="http://schemas.microsoft.com/office/powerpoint/2010/main" val="90011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F15ED8-E0FC-B840-8865-95E1D62D6A53}"/>
              </a:ext>
            </a:extLst>
          </p:cNvPr>
          <p:cNvSpPr>
            <a:spLocks noGrp="1"/>
          </p:cNvSpPr>
          <p:nvPr>
            <p:ph type="title"/>
          </p:nvPr>
        </p:nvSpPr>
        <p:spPr/>
        <p:txBody>
          <a:bodyPr/>
          <a:lstStyle/>
          <a:p>
            <a:r>
              <a:rPr lang="de-DE" dirty="0"/>
              <a:t>Wer ist Betroffen? Wer ist besonders gefährdet?</a:t>
            </a:r>
          </a:p>
        </p:txBody>
      </p:sp>
      <p:sp>
        <p:nvSpPr>
          <p:cNvPr id="10" name="Inhaltsplatzhalter 9">
            <a:extLst>
              <a:ext uri="{FF2B5EF4-FFF2-40B4-BE49-F238E27FC236}">
                <a16:creationId xmlns:a16="http://schemas.microsoft.com/office/drawing/2014/main" id="{A0E6D720-89C9-E946-88EC-7A4843659CEC}"/>
              </a:ext>
            </a:extLst>
          </p:cNvPr>
          <p:cNvSpPr>
            <a:spLocks noGrp="1"/>
          </p:cNvSpPr>
          <p:nvPr>
            <p:ph idx="1"/>
          </p:nvPr>
        </p:nvSpPr>
        <p:spPr/>
        <p:txBody>
          <a:bodyPr/>
          <a:lstStyle/>
          <a:p>
            <a:endParaRPr lang="de-DE"/>
          </a:p>
        </p:txBody>
      </p:sp>
      <p:pic>
        <p:nvPicPr>
          <p:cNvPr id="11" name="Grafik 10">
            <a:extLst>
              <a:ext uri="{FF2B5EF4-FFF2-40B4-BE49-F238E27FC236}">
                <a16:creationId xmlns:a16="http://schemas.microsoft.com/office/drawing/2014/main" id="{B43275D1-4CD9-8C41-B80D-B34959F25C67}"/>
              </a:ext>
            </a:extLst>
          </p:cNvPr>
          <p:cNvPicPr>
            <a:picLocks noChangeAspect="1"/>
          </p:cNvPicPr>
          <p:nvPr/>
        </p:nvPicPr>
        <p:blipFill>
          <a:blip r:embed="rId2"/>
          <a:stretch>
            <a:fillRect/>
          </a:stretch>
        </p:blipFill>
        <p:spPr>
          <a:xfrm>
            <a:off x="1847850" y="2303462"/>
            <a:ext cx="8496300" cy="4394200"/>
          </a:xfrm>
          <a:prstGeom prst="rect">
            <a:avLst/>
          </a:prstGeom>
        </p:spPr>
      </p:pic>
    </p:spTree>
    <p:extLst>
      <p:ext uri="{BB962C8B-B14F-4D97-AF65-F5344CB8AC3E}">
        <p14:creationId xmlns:p14="http://schemas.microsoft.com/office/powerpoint/2010/main" val="1186398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08585A-F64E-F34C-BB82-93C1B21E8895}"/>
              </a:ext>
            </a:extLst>
          </p:cNvPr>
          <p:cNvSpPr>
            <a:spLocks noGrp="1"/>
          </p:cNvSpPr>
          <p:nvPr>
            <p:ph type="ctrTitle"/>
          </p:nvPr>
        </p:nvSpPr>
        <p:spPr/>
        <p:txBody>
          <a:bodyPr/>
          <a:lstStyle/>
          <a:p>
            <a:r>
              <a:rPr lang="de-DE" dirty="0"/>
              <a:t>Rechtliche Rahmenbedingungen</a:t>
            </a:r>
          </a:p>
        </p:txBody>
      </p:sp>
      <p:sp>
        <p:nvSpPr>
          <p:cNvPr id="3" name="Untertitel 2">
            <a:extLst>
              <a:ext uri="{FF2B5EF4-FFF2-40B4-BE49-F238E27FC236}">
                <a16:creationId xmlns:a16="http://schemas.microsoft.com/office/drawing/2014/main" id="{BE047018-64C5-F843-A179-18C810C05253}"/>
              </a:ext>
            </a:extLst>
          </p:cNvPr>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3032872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28A48ACB-A0E6-C945-BDEF-264F3AA5DD46}"/>
              </a:ext>
            </a:extLst>
          </p:cNvPr>
          <p:cNvSpPr txBox="1"/>
          <p:nvPr/>
        </p:nvSpPr>
        <p:spPr>
          <a:xfrm>
            <a:off x="1638300" y="2069592"/>
            <a:ext cx="9562307"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Studierende, Beschäftigte und Auszubildende haben unterschiedliche Rechte bei sexualisierter Diskriminierung, die im Hochschulkontext stattfindet.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Verschiedene Rechtsbereiche und auch verschiedene Landes- und Bundesgesetze und Richtlinien sind relevant!</a:t>
            </a:r>
          </a:p>
        </p:txBody>
      </p:sp>
    </p:spTree>
    <p:extLst>
      <p:ext uri="{BB962C8B-B14F-4D97-AF65-F5344CB8AC3E}">
        <p14:creationId xmlns:p14="http://schemas.microsoft.com/office/powerpoint/2010/main" val="1461684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CABC5509-1706-1748-BA0A-0726E82FEBA6}"/>
              </a:ext>
            </a:extLst>
          </p:cNvPr>
          <p:cNvGraphicFramePr/>
          <p:nvPr/>
        </p:nvGraphicFramePr>
        <p:xfrm>
          <a:off x="294640" y="353906"/>
          <a:ext cx="11257280" cy="5937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0737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C25E4-FDA7-9B9D-6999-4546E6D0D42B}"/>
              </a:ext>
            </a:extLst>
          </p:cNvPr>
          <p:cNvSpPr>
            <a:spLocks noGrp="1"/>
          </p:cNvSpPr>
          <p:nvPr>
            <p:ph type="title"/>
          </p:nvPr>
        </p:nvSpPr>
        <p:spPr/>
        <p:txBody>
          <a:bodyPr/>
          <a:lstStyle/>
          <a:p>
            <a:r>
              <a:rPr lang="de-DE" dirty="0"/>
              <a:t>Hier gibt es (k)ein Problem</a:t>
            </a:r>
          </a:p>
        </p:txBody>
      </p:sp>
      <p:sp>
        <p:nvSpPr>
          <p:cNvPr id="3" name="Inhaltsplatzhalter 2">
            <a:extLst>
              <a:ext uri="{FF2B5EF4-FFF2-40B4-BE49-F238E27FC236}">
                <a16:creationId xmlns:a16="http://schemas.microsoft.com/office/drawing/2014/main" id="{BFF2FBAD-826D-3A34-B8DB-EBC4ADDADC58}"/>
              </a:ext>
            </a:extLst>
          </p:cNvPr>
          <p:cNvSpPr>
            <a:spLocks noGrp="1"/>
          </p:cNvSpPr>
          <p:nvPr>
            <p:ph idx="1"/>
          </p:nvPr>
        </p:nvSpPr>
        <p:spPr/>
        <p:txBody>
          <a:bodyPr/>
          <a:lstStyle/>
          <a:p>
            <a:r>
              <a:rPr lang="de-DE" dirty="0"/>
              <a:t>Universitäten als Orte des aufgeklärten und emanzipierten Miteinanders</a:t>
            </a:r>
          </a:p>
          <a:p>
            <a:r>
              <a:rPr lang="de-DE" dirty="0"/>
              <a:t>Image: „tolerant und weltoffen“</a:t>
            </a:r>
          </a:p>
          <a:p>
            <a:r>
              <a:rPr lang="de-DE" dirty="0"/>
              <a:t>„</a:t>
            </a:r>
            <a:r>
              <a:rPr lang="de-DE" dirty="0" err="1"/>
              <a:t>Enlightened</a:t>
            </a:r>
            <a:r>
              <a:rPr lang="de-DE" dirty="0"/>
              <a:t> </a:t>
            </a:r>
            <a:r>
              <a:rPr lang="de-DE" dirty="0" err="1"/>
              <a:t>Organisations</a:t>
            </a:r>
            <a:r>
              <a:rPr lang="de-DE" dirty="0"/>
              <a:t>“ – Orte der Aufklärung und Vernunft (</a:t>
            </a:r>
            <a:r>
              <a:rPr kumimoji="0" lang="de-DE" sz="2800" b="0" i="0" u="none" strike="noStrike" kern="1200" cap="none" spc="0" normalizeH="0" baseline="0" noProof="0" dirty="0" err="1">
                <a:ln>
                  <a:noFill/>
                </a:ln>
                <a:solidFill>
                  <a:prstClr val="black"/>
                </a:solidFill>
                <a:effectLst/>
                <a:uLnTx/>
                <a:uFillTx/>
                <a:latin typeface="Calibri" panose="020F0502020204030204"/>
                <a:ea typeface="+mn-ea"/>
                <a:cs typeface="+mn-cs"/>
              </a:rPr>
              <a:t>Pantelman</a:t>
            </a:r>
            <a:r>
              <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de-DE" sz="2800" b="0" i="0" u="none" strike="noStrike" kern="1200" cap="none" spc="0" normalizeH="0" baseline="0" noProof="0" dirty="0" err="1">
                <a:ln>
                  <a:noFill/>
                </a:ln>
                <a:solidFill>
                  <a:prstClr val="black"/>
                </a:solidFill>
                <a:effectLst/>
                <a:uLnTx/>
                <a:uFillTx/>
                <a:latin typeface="Calibri" panose="020F0502020204030204"/>
                <a:ea typeface="+mn-ea"/>
                <a:cs typeface="+mn-cs"/>
              </a:rPr>
              <a:t>Wälty</a:t>
            </a:r>
            <a:r>
              <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rPr>
              <a:t> 2022) </a:t>
            </a:r>
            <a:endParaRPr lang="de-DE" dirty="0"/>
          </a:p>
          <a:p>
            <a:endParaRPr lang="de-DE" dirty="0"/>
          </a:p>
          <a:p>
            <a:pPr marL="0" indent="0">
              <a:buNone/>
            </a:pPr>
            <a:r>
              <a:rPr lang="de-DE" dirty="0"/>
              <a:t>Gefahr: Unterschätzung und Tabuisierung von benachteiligendem Verhalten</a:t>
            </a:r>
          </a:p>
          <a:p>
            <a:endParaRPr lang="de-DE" dirty="0"/>
          </a:p>
          <a:p>
            <a:pPr marL="0" indent="0">
              <a:buNone/>
            </a:pPr>
            <a:endParaRPr lang="de-DE" dirty="0"/>
          </a:p>
          <a:p>
            <a:endParaRPr lang="de-DE" dirty="0"/>
          </a:p>
        </p:txBody>
      </p:sp>
      <p:sp>
        <p:nvSpPr>
          <p:cNvPr id="4" name="Datumsplatzhalter 3">
            <a:extLst>
              <a:ext uri="{FF2B5EF4-FFF2-40B4-BE49-F238E27FC236}">
                <a16:creationId xmlns:a16="http://schemas.microsoft.com/office/drawing/2014/main" id="{D32870FA-4816-8876-4B33-7B55BA4009CE}"/>
              </a:ext>
            </a:extLst>
          </p:cNvPr>
          <p:cNvSpPr>
            <a:spLocks noGrp="1"/>
          </p:cNvSpPr>
          <p:nvPr>
            <p:ph type="dt" sz="half" idx="10"/>
          </p:nvPr>
        </p:nvSpPr>
        <p:spPr/>
        <p:txBody>
          <a:bodyPr/>
          <a:lstStyle/>
          <a:p>
            <a:r>
              <a:rPr lang="de-DE"/>
              <a:t>06.07.2023 SDG an der Uni</a:t>
            </a:r>
            <a:endParaRPr lang="de-DE" dirty="0"/>
          </a:p>
        </p:txBody>
      </p:sp>
      <p:sp>
        <p:nvSpPr>
          <p:cNvPr id="5" name="Fußzeilenplatzhalter 4">
            <a:extLst>
              <a:ext uri="{FF2B5EF4-FFF2-40B4-BE49-F238E27FC236}">
                <a16:creationId xmlns:a16="http://schemas.microsoft.com/office/drawing/2014/main" id="{799972A4-1925-223F-BF97-C0D800C65B19}"/>
              </a:ext>
            </a:extLst>
          </p:cNvPr>
          <p:cNvSpPr>
            <a:spLocks noGrp="1"/>
          </p:cNvSpPr>
          <p:nvPr>
            <p:ph type="ftr" sz="quarter" idx="11"/>
          </p:nvPr>
        </p:nvSpPr>
        <p:spPr/>
        <p:txBody>
          <a:bodyPr/>
          <a:lstStyle/>
          <a:p>
            <a:r>
              <a:rPr lang="de-DE"/>
              <a:t>Silke Schnabel &amp; Friederike Wardenga</a:t>
            </a:r>
            <a:endParaRPr lang="de-DE" dirty="0"/>
          </a:p>
        </p:txBody>
      </p:sp>
      <p:sp>
        <p:nvSpPr>
          <p:cNvPr id="6" name="Foliennummernplatzhalter 5">
            <a:extLst>
              <a:ext uri="{FF2B5EF4-FFF2-40B4-BE49-F238E27FC236}">
                <a16:creationId xmlns:a16="http://schemas.microsoft.com/office/drawing/2014/main" id="{9F8A00B1-9879-C75F-2BDF-83FF25871D07}"/>
              </a:ext>
            </a:extLst>
          </p:cNvPr>
          <p:cNvSpPr>
            <a:spLocks noGrp="1"/>
          </p:cNvSpPr>
          <p:nvPr>
            <p:ph type="sldNum" sz="quarter" idx="12"/>
          </p:nvPr>
        </p:nvSpPr>
        <p:spPr/>
        <p:txBody>
          <a:bodyPr/>
          <a:lstStyle/>
          <a:p>
            <a:fld id="{F02E3053-134E-4277-AEEB-07965A68EEAB}" type="slidenum">
              <a:rPr lang="de-DE" smtClean="0"/>
              <a:t>28</a:t>
            </a:fld>
            <a:endParaRPr lang="de-DE"/>
          </a:p>
        </p:txBody>
      </p:sp>
    </p:spTree>
    <p:extLst>
      <p:ext uri="{BB962C8B-B14F-4D97-AF65-F5344CB8AC3E}">
        <p14:creationId xmlns:p14="http://schemas.microsoft.com/office/powerpoint/2010/main" val="1477582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1AB18DC1-868F-8566-314C-886239A37C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6675" y="954156"/>
            <a:ext cx="7498649" cy="4748053"/>
          </a:xfrm>
        </p:spPr>
      </p:pic>
      <p:sp>
        <p:nvSpPr>
          <p:cNvPr id="6" name="Datumsplatzhalter 5">
            <a:extLst>
              <a:ext uri="{FF2B5EF4-FFF2-40B4-BE49-F238E27FC236}">
                <a16:creationId xmlns:a16="http://schemas.microsoft.com/office/drawing/2014/main" id="{30DDCB4A-4E7C-B1E8-2785-12B2E94B222C}"/>
              </a:ext>
            </a:extLst>
          </p:cNvPr>
          <p:cNvSpPr>
            <a:spLocks noGrp="1"/>
          </p:cNvSpPr>
          <p:nvPr>
            <p:ph type="dt" sz="half" idx="10"/>
          </p:nvPr>
        </p:nvSpPr>
        <p:spPr/>
        <p:txBody>
          <a:bodyPr/>
          <a:lstStyle/>
          <a:p>
            <a:r>
              <a:rPr lang="de-DE"/>
              <a:t>06.07.2023 SDG an der Uni</a:t>
            </a:r>
            <a:endParaRPr lang="de-DE" dirty="0"/>
          </a:p>
        </p:txBody>
      </p:sp>
      <p:sp>
        <p:nvSpPr>
          <p:cNvPr id="7" name="Fußzeilenplatzhalter 6">
            <a:extLst>
              <a:ext uri="{FF2B5EF4-FFF2-40B4-BE49-F238E27FC236}">
                <a16:creationId xmlns:a16="http://schemas.microsoft.com/office/drawing/2014/main" id="{EE4F6B5E-CE91-1C59-9E24-63E6EA1F39A2}"/>
              </a:ext>
            </a:extLst>
          </p:cNvPr>
          <p:cNvSpPr>
            <a:spLocks noGrp="1"/>
          </p:cNvSpPr>
          <p:nvPr>
            <p:ph type="ftr" sz="quarter" idx="11"/>
          </p:nvPr>
        </p:nvSpPr>
        <p:spPr/>
        <p:txBody>
          <a:bodyPr/>
          <a:lstStyle/>
          <a:p>
            <a:r>
              <a:rPr lang="de-DE"/>
              <a:t>Silke Schnabel &amp; Friederike Wardenga</a:t>
            </a:r>
            <a:endParaRPr lang="de-DE" dirty="0"/>
          </a:p>
        </p:txBody>
      </p:sp>
      <p:sp>
        <p:nvSpPr>
          <p:cNvPr id="8" name="Foliennummernplatzhalter 7">
            <a:extLst>
              <a:ext uri="{FF2B5EF4-FFF2-40B4-BE49-F238E27FC236}">
                <a16:creationId xmlns:a16="http://schemas.microsoft.com/office/drawing/2014/main" id="{F7B50B01-2685-7509-61A7-27CAB4456971}"/>
              </a:ext>
            </a:extLst>
          </p:cNvPr>
          <p:cNvSpPr>
            <a:spLocks noGrp="1"/>
          </p:cNvSpPr>
          <p:nvPr>
            <p:ph type="sldNum" sz="quarter" idx="12"/>
          </p:nvPr>
        </p:nvSpPr>
        <p:spPr/>
        <p:txBody>
          <a:bodyPr/>
          <a:lstStyle/>
          <a:p>
            <a:fld id="{F02E3053-134E-4277-AEEB-07965A68EEAB}" type="slidenum">
              <a:rPr lang="de-DE" smtClean="0"/>
              <a:t>29</a:t>
            </a:fld>
            <a:endParaRPr lang="de-DE"/>
          </a:p>
        </p:txBody>
      </p:sp>
    </p:spTree>
    <p:extLst>
      <p:ext uri="{BB962C8B-B14F-4D97-AF65-F5344CB8AC3E}">
        <p14:creationId xmlns:p14="http://schemas.microsoft.com/office/powerpoint/2010/main" val="156897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6B3F5B-7623-1248-9E69-8D6F166F6998}"/>
              </a:ext>
            </a:extLst>
          </p:cNvPr>
          <p:cNvSpPr>
            <a:spLocks noGrp="1"/>
          </p:cNvSpPr>
          <p:nvPr>
            <p:ph type="ctrTitle"/>
          </p:nvPr>
        </p:nvSpPr>
        <p:spPr/>
        <p:txBody>
          <a:bodyPr/>
          <a:lstStyle/>
          <a:p>
            <a:r>
              <a:rPr lang="de-DE" dirty="0"/>
              <a:t>Worüber reden wir eigentlich genau?</a:t>
            </a:r>
          </a:p>
        </p:txBody>
      </p:sp>
      <p:sp>
        <p:nvSpPr>
          <p:cNvPr id="3" name="Untertitel 2">
            <a:extLst>
              <a:ext uri="{FF2B5EF4-FFF2-40B4-BE49-F238E27FC236}">
                <a16:creationId xmlns:a16="http://schemas.microsoft.com/office/drawing/2014/main" id="{6B8507F5-1E27-864F-A2B3-FCA705469D1C}"/>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1135795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EC62FD-68D0-CE02-7C60-099825DA555A}"/>
              </a:ext>
            </a:extLst>
          </p:cNvPr>
          <p:cNvSpPr>
            <a:spLocks noGrp="1"/>
          </p:cNvSpPr>
          <p:nvPr>
            <p:ph type="title"/>
          </p:nvPr>
        </p:nvSpPr>
        <p:spPr/>
        <p:txBody>
          <a:bodyPr/>
          <a:lstStyle/>
          <a:p>
            <a:r>
              <a:rPr lang="de-DE" dirty="0"/>
              <a:t>Hier gibt es (k)ein Problem</a:t>
            </a:r>
          </a:p>
        </p:txBody>
      </p:sp>
      <p:sp>
        <p:nvSpPr>
          <p:cNvPr id="3" name="Inhaltsplatzhalter 2">
            <a:extLst>
              <a:ext uri="{FF2B5EF4-FFF2-40B4-BE49-F238E27FC236}">
                <a16:creationId xmlns:a16="http://schemas.microsoft.com/office/drawing/2014/main" id="{FC227EF3-C9A8-2B42-7A67-A75829233EB6}"/>
              </a:ext>
            </a:extLst>
          </p:cNvPr>
          <p:cNvSpPr>
            <a:spLocks noGrp="1"/>
          </p:cNvSpPr>
          <p:nvPr>
            <p:ph idx="1"/>
          </p:nvPr>
        </p:nvSpPr>
        <p:spPr>
          <a:xfrm>
            <a:off x="838200" y="1825625"/>
            <a:ext cx="10515600" cy="4667250"/>
          </a:xfrm>
        </p:spPr>
        <p:txBody>
          <a:bodyPr>
            <a:normAutofit fontScale="92500" lnSpcReduction="20000"/>
          </a:bodyPr>
          <a:lstStyle/>
          <a:p>
            <a:r>
              <a:rPr lang="de-DE" dirty="0">
                <a:effectLst/>
                <a:latin typeface="Calibri" panose="020F0502020204030204" pitchFamily="34" charset="0"/>
                <a:ea typeface="Calibri" panose="020F0502020204030204" pitchFamily="34" charset="0"/>
                <a:cs typeface="Times New Roman" panose="02020603050405020304" pitchFamily="18" charset="0"/>
              </a:rPr>
              <a:t>Ca. ¼ aller Studierenden hat Diskriminierung erfahren, 46% haben sie bei anderen beobachtet (DZHW Brief, 2022)</a:t>
            </a:r>
          </a:p>
          <a:p>
            <a:pPr lvl="1">
              <a:lnSpc>
                <a:spcPct val="107000"/>
              </a:lnSpc>
              <a:spcAft>
                <a:spcPts val="800"/>
              </a:spcAft>
            </a:pPr>
            <a:r>
              <a:rPr lang="de-DE" kern="100" dirty="0">
                <a:effectLst/>
                <a:latin typeface="Calibri" panose="020F0502020204030204" pitchFamily="34" charset="0"/>
                <a:ea typeface="Calibri" panose="020F0502020204030204" pitchFamily="34" charset="0"/>
                <a:cs typeface="Times New Roman" panose="02020603050405020304" pitchFamily="18" charset="0"/>
              </a:rPr>
              <a:t>Diskriminierung am häufigsten aufgrund des </a:t>
            </a:r>
            <a:r>
              <a:rPr lang="de-DE" kern="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Geschlechts (bzw. Geschlechtsidentität)</a:t>
            </a:r>
            <a:r>
              <a:rPr lang="de-DE" kern="100" dirty="0">
                <a:effectLst/>
                <a:latin typeface="Calibri" panose="020F0502020204030204" pitchFamily="34" charset="0"/>
                <a:ea typeface="Calibri" panose="020F0502020204030204" pitchFamily="34" charset="0"/>
                <a:cs typeface="Times New Roman" panose="02020603050405020304" pitchFamily="18" charset="0"/>
              </a:rPr>
              <a:t>, des </a:t>
            </a:r>
            <a:r>
              <a:rPr lang="de-DE" kern="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Migrationshintergrunds</a:t>
            </a:r>
            <a:r>
              <a:rPr lang="de-DE" kern="100" dirty="0">
                <a:effectLst/>
                <a:latin typeface="Calibri" panose="020F0502020204030204" pitchFamily="34" charset="0"/>
                <a:ea typeface="Calibri" panose="020F0502020204030204" pitchFamily="34" charset="0"/>
                <a:cs typeface="Times New Roman" panose="02020603050405020304" pitchFamily="18" charset="0"/>
              </a:rPr>
              <a:t> und der </a:t>
            </a:r>
            <a:r>
              <a:rPr lang="de-DE" kern="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sexuellen Orientierung</a:t>
            </a:r>
          </a:p>
          <a:p>
            <a:pPr>
              <a:lnSpc>
                <a:spcPct val="107000"/>
              </a:lnSpc>
              <a:spcAft>
                <a:spcPts val="800"/>
              </a:spcAft>
            </a:pPr>
            <a:r>
              <a:rPr lang="de-DE" sz="2800" dirty="0">
                <a:effectLst/>
                <a:latin typeface="Calibri" panose="020F0502020204030204" pitchFamily="34" charset="0"/>
                <a:ea typeface="Calibri" panose="020F0502020204030204" pitchFamily="34" charset="0"/>
                <a:cs typeface="Times New Roman" panose="02020603050405020304" pitchFamily="18" charset="0"/>
              </a:rPr>
              <a:t>Befragung </a:t>
            </a:r>
            <a:r>
              <a:rPr lang="de-DE" sz="2800" dirty="0" err="1">
                <a:effectLst/>
                <a:latin typeface="Calibri" panose="020F0502020204030204" pitchFamily="34" charset="0"/>
                <a:ea typeface="Calibri" panose="020F0502020204030204" pitchFamily="34" charset="0"/>
                <a:cs typeface="Times New Roman" panose="02020603050405020304" pitchFamily="18" charset="0"/>
              </a:rPr>
              <a:t>UniSAFE</a:t>
            </a:r>
            <a:r>
              <a:rPr lang="de-DE" sz="2800" dirty="0">
                <a:effectLst/>
                <a:latin typeface="Calibri" panose="020F0502020204030204" pitchFamily="34" charset="0"/>
                <a:ea typeface="Calibri" panose="020F0502020204030204" pitchFamily="34" charset="0"/>
                <a:cs typeface="Times New Roman" panose="02020603050405020304" pitchFamily="18" charset="0"/>
              </a:rPr>
              <a:t> 2022 - 15 EU Länder, 42000 Teilnehmende: 62% haben gender-</a:t>
            </a:r>
            <a:r>
              <a:rPr lang="de-DE" sz="2800" dirty="0" err="1">
                <a:effectLst/>
                <a:latin typeface="Calibri" panose="020F0502020204030204" pitchFamily="34" charset="0"/>
                <a:ea typeface="Calibri" panose="020F0502020204030204" pitchFamily="34" charset="0"/>
                <a:cs typeface="Times New Roman" panose="02020603050405020304" pitchFamily="18" charset="0"/>
              </a:rPr>
              <a:t>based</a:t>
            </a:r>
            <a:r>
              <a:rPr lang="de-DE" sz="2800" dirty="0">
                <a:effectLst/>
                <a:latin typeface="Calibri" panose="020F0502020204030204" pitchFamily="34" charset="0"/>
                <a:ea typeface="Calibri" panose="020F0502020204030204" pitchFamily="34" charset="0"/>
                <a:cs typeface="Times New Roman" panose="02020603050405020304" pitchFamily="18" charset="0"/>
              </a:rPr>
              <a:t> </a:t>
            </a:r>
            <a:r>
              <a:rPr lang="de-DE" sz="2800" dirty="0" err="1">
                <a:effectLst/>
                <a:latin typeface="Calibri" panose="020F0502020204030204" pitchFamily="34" charset="0"/>
                <a:ea typeface="Calibri" panose="020F0502020204030204" pitchFamily="34" charset="0"/>
                <a:cs typeface="Times New Roman" panose="02020603050405020304" pitchFamily="18" charset="0"/>
              </a:rPr>
              <a:t>Violence</a:t>
            </a:r>
            <a:r>
              <a:rPr lang="de-DE" sz="2800" dirty="0">
                <a:effectLst/>
                <a:latin typeface="Calibri" panose="020F0502020204030204" pitchFamily="34" charset="0"/>
                <a:ea typeface="Calibri" panose="020F0502020204030204" pitchFamily="34" charset="0"/>
                <a:cs typeface="Times New Roman" panose="02020603050405020304" pitchFamily="18" charset="0"/>
              </a:rPr>
              <a:t> erfahren – noch mehr unter Zugehörigen zu versch. Gruppen (LGBTQ 68%; chronische Erkrankungen 72%; ethnische Minderheiten 69%) </a:t>
            </a:r>
            <a:r>
              <a:rPr lang="de-DE" sz="2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nur 13% wurden gemeldet</a:t>
            </a:r>
            <a:endParaRPr lang="de-DE" kern="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de-DE" kern="100" dirty="0">
                <a:latin typeface="Calibri" panose="020F0502020204030204" pitchFamily="34" charset="0"/>
                <a:ea typeface="Calibri" panose="020F0502020204030204" pitchFamily="34" charset="0"/>
                <a:cs typeface="Times New Roman" panose="02020603050405020304" pitchFamily="18" charset="0"/>
              </a:rPr>
              <a:t>FAZIT: </a:t>
            </a:r>
            <a:r>
              <a:rPr lang="de-DE" sz="2800" kern="100" dirty="0">
                <a:effectLst/>
                <a:latin typeface="Calibri" panose="020F0502020204030204" pitchFamily="34" charset="0"/>
                <a:ea typeface="Calibri" panose="020F0502020204030204" pitchFamily="34" charset="0"/>
                <a:cs typeface="Times New Roman" panose="02020603050405020304" pitchFamily="18" charset="0"/>
              </a:rPr>
              <a:t>Hochschulen sind kein diskriminierungsfreier Raum – solche Räume gibt es nicht, da überall gesellschaftlich gewachsene und verankerte Machtstrukturen greifen</a:t>
            </a:r>
            <a:endParaRPr lang="de-DE" sz="2400" kern="1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de-DE" dirty="0"/>
          </a:p>
        </p:txBody>
      </p:sp>
      <p:sp>
        <p:nvSpPr>
          <p:cNvPr id="4" name="Datumsplatzhalter 3">
            <a:extLst>
              <a:ext uri="{FF2B5EF4-FFF2-40B4-BE49-F238E27FC236}">
                <a16:creationId xmlns:a16="http://schemas.microsoft.com/office/drawing/2014/main" id="{4AD1F69E-4C69-8167-6161-F572BEF9AA5B}"/>
              </a:ext>
            </a:extLst>
          </p:cNvPr>
          <p:cNvSpPr>
            <a:spLocks noGrp="1"/>
          </p:cNvSpPr>
          <p:nvPr>
            <p:ph type="dt" sz="half" idx="10"/>
          </p:nvPr>
        </p:nvSpPr>
        <p:spPr/>
        <p:txBody>
          <a:bodyPr/>
          <a:lstStyle/>
          <a:p>
            <a:r>
              <a:rPr lang="de-DE"/>
              <a:t>06.07.2023 SDG an der Uni</a:t>
            </a:r>
            <a:endParaRPr lang="de-DE" dirty="0"/>
          </a:p>
        </p:txBody>
      </p:sp>
      <p:sp>
        <p:nvSpPr>
          <p:cNvPr id="5" name="Fußzeilenplatzhalter 4">
            <a:extLst>
              <a:ext uri="{FF2B5EF4-FFF2-40B4-BE49-F238E27FC236}">
                <a16:creationId xmlns:a16="http://schemas.microsoft.com/office/drawing/2014/main" id="{B0CEDA70-068E-9463-7BCB-FC2489448DEF}"/>
              </a:ext>
            </a:extLst>
          </p:cNvPr>
          <p:cNvSpPr>
            <a:spLocks noGrp="1"/>
          </p:cNvSpPr>
          <p:nvPr>
            <p:ph type="ftr" sz="quarter" idx="11"/>
          </p:nvPr>
        </p:nvSpPr>
        <p:spPr/>
        <p:txBody>
          <a:bodyPr/>
          <a:lstStyle/>
          <a:p>
            <a:r>
              <a:rPr lang="de-DE"/>
              <a:t>Silke Schnabel &amp; Friederike Wardenga</a:t>
            </a:r>
            <a:endParaRPr lang="de-DE" dirty="0"/>
          </a:p>
        </p:txBody>
      </p:sp>
      <p:sp>
        <p:nvSpPr>
          <p:cNvPr id="6" name="Foliennummernplatzhalter 5">
            <a:extLst>
              <a:ext uri="{FF2B5EF4-FFF2-40B4-BE49-F238E27FC236}">
                <a16:creationId xmlns:a16="http://schemas.microsoft.com/office/drawing/2014/main" id="{68861834-7BE1-9E33-A34B-9C2CBF785625}"/>
              </a:ext>
            </a:extLst>
          </p:cNvPr>
          <p:cNvSpPr>
            <a:spLocks noGrp="1"/>
          </p:cNvSpPr>
          <p:nvPr>
            <p:ph type="sldNum" sz="quarter" idx="12"/>
          </p:nvPr>
        </p:nvSpPr>
        <p:spPr/>
        <p:txBody>
          <a:bodyPr/>
          <a:lstStyle/>
          <a:p>
            <a:fld id="{F02E3053-134E-4277-AEEB-07965A68EEAB}" type="slidenum">
              <a:rPr lang="de-DE" smtClean="0"/>
              <a:t>30</a:t>
            </a:fld>
            <a:endParaRPr lang="de-DE"/>
          </a:p>
        </p:txBody>
      </p:sp>
    </p:spTree>
    <p:extLst>
      <p:ext uri="{BB962C8B-B14F-4D97-AF65-F5344CB8AC3E}">
        <p14:creationId xmlns:p14="http://schemas.microsoft.com/office/powerpoint/2010/main" val="3054023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3E4EBD-186A-827E-A121-41C38332E5BB}"/>
              </a:ext>
            </a:extLst>
          </p:cNvPr>
          <p:cNvSpPr>
            <a:spLocks noGrp="1"/>
          </p:cNvSpPr>
          <p:nvPr>
            <p:ph type="title"/>
          </p:nvPr>
        </p:nvSpPr>
        <p:spPr/>
        <p:txBody>
          <a:bodyPr/>
          <a:lstStyle/>
          <a:p>
            <a:r>
              <a:rPr lang="de-DE" dirty="0"/>
              <a:t>Machtstrukturen an Universitäten</a:t>
            </a:r>
          </a:p>
        </p:txBody>
      </p:sp>
      <p:sp>
        <p:nvSpPr>
          <p:cNvPr id="3" name="Inhaltsplatzhalter 2">
            <a:extLst>
              <a:ext uri="{FF2B5EF4-FFF2-40B4-BE49-F238E27FC236}">
                <a16:creationId xmlns:a16="http://schemas.microsoft.com/office/drawing/2014/main" id="{DB4C9972-C1F4-14D1-3FBF-0AEF0357EC24}"/>
              </a:ext>
            </a:extLst>
          </p:cNvPr>
          <p:cNvSpPr>
            <a:spLocks noGrp="1"/>
          </p:cNvSpPr>
          <p:nvPr>
            <p:ph idx="1"/>
          </p:nvPr>
        </p:nvSpPr>
        <p:spPr/>
        <p:txBody>
          <a:bodyPr/>
          <a:lstStyle/>
          <a:p>
            <a:r>
              <a:rPr lang="de-DE" dirty="0"/>
              <a:t>Hierarchischer Aufbau</a:t>
            </a:r>
          </a:p>
          <a:p>
            <a:r>
              <a:rPr lang="de-DE" dirty="0"/>
              <a:t>Abhängigkeitsverhältnisse</a:t>
            </a:r>
          </a:p>
          <a:p>
            <a:r>
              <a:rPr lang="de-DE" dirty="0"/>
              <a:t>Unterschiedlicher Schutz durch rechtliche Rahmenbedingungen</a:t>
            </a:r>
          </a:p>
          <a:p>
            <a:r>
              <a:rPr lang="de-DE" dirty="0"/>
              <a:t>„</a:t>
            </a:r>
            <a:r>
              <a:rPr lang="de-DE" dirty="0" err="1"/>
              <a:t>Leaky</a:t>
            </a:r>
            <a:r>
              <a:rPr lang="de-DE" dirty="0"/>
              <a:t> Pipeline“ </a:t>
            </a:r>
            <a:r>
              <a:rPr lang="de-DE" sz="1800" dirty="0"/>
              <a:t>(Frauen*-Anteil wir mit zunehmender Qualifizierungsstufe immer geringer)</a:t>
            </a:r>
          </a:p>
          <a:p>
            <a:r>
              <a:rPr lang="de-DE" dirty="0"/>
              <a:t>Befristete Arbeitsverträge vs. Berufungen auf Lebenszeit mit Beamt*</a:t>
            </a:r>
            <a:r>
              <a:rPr lang="de-DE" dirty="0" err="1"/>
              <a:t>innenstatus</a:t>
            </a:r>
            <a:endParaRPr lang="de-DE" dirty="0"/>
          </a:p>
        </p:txBody>
      </p:sp>
      <p:sp>
        <p:nvSpPr>
          <p:cNvPr id="4" name="Datumsplatzhalter 3">
            <a:extLst>
              <a:ext uri="{FF2B5EF4-FFF2-40B4-BE49-F238E27FC236}">
                <a16:creationId xmlns:a16="http://schemas.microsoft.com/office/drawing/2014/main" id="{69997843-0311-4FF6-914E-71D8F9242304}"/>
              </a:ext>
            </a:extLst>
          </p:cNvPr>
          <p:cNvSpPr>
            <a:spLocks noGrp="1"/>
          </p:cNvSpPr>
          <p:nvPr>
            <p:ph type="dt" sz="half" idx="10"/>
          </p:nvPr>
        </p:nvSpPr>
        <p:spPr/>
        <p:txBody>
          <a:bodyPr/>
          <a:lstStyle/>
          <a:p>
            <a:r>
              <a:rPr lang="de-DE"/>
              <a:t>06.07.2023 SDG an der Uni</a:t>
            </a:r>
            <a:endParaRPr lang="de-DE" dirty="0"/>
          </a:p>
        </p:txBody>
      </p:sp>
      <p:sp>
        <p:nvSpPr>
          <p:cNvPr id="5" name="Fußzeilenplatzhalter 4">
            <a:extLst>
              <a:ext uri="{FF2B5EF4-FFF2-40B4-BE49-F238E27FC236}">
                <a16:creationId xmlns:a16="http://schemas.microsoft.com/office/drawing/2014/main" id="{E6C304BD-C917-0C77-146E-56BB37F095E6}"/>
              </a:ext>
            </a:extLst>
          </p:cNvPr>
          <p:cNvSpPr>
            <a:spLocks noGrp="1"/>
          </p:cNvSpPr>
          <p:nvPr>
            <p:ph type="ftr" sz="quarter" idx="11"/>
          </p:nvPr>
        </p:nvSpPr>
        <p:spPr/>
        <p:txBody>
          <a:bodyPr/>
          <a:lstStyle/>
          <a:p>
            <a:r>
              <a:rPr lang="de-DE"/>
              <a:t>Silke Schnabel &amp; Friederike Wardenga</a:t>
            </a:r>
            <a:endParaRPr lang="de-DE" dirty="0"/>
          </a:p>
        </p:txBody>
      </p:sp>
      <p:sp>
        <p:nvSpPr>
          <p:cNvPr id="6" name="Foliennummernplatzhalter 5">
            <a:extLst>
              <a:ext uri="{FF2B5EF4-FFF2-40B4-BE49-F238E27FC236}">
                <a16:creationId xmlns:a16="http://schemas.microsoft.com/office/drawing/2014/main" id="{DEA9F404-7981-5305-130B-BB3C37F4A42D}"/>
              </a:ext>
            </a:extLst>
          </p:cNvPr>
          <p:cNvSpPr>
            <a:spLocks noGrp="1"/>
          </p:cNvSpPr>
          <p:nvPr>
            <p:ph type="sldNum" sz="quarter" idx="12"/>
          </p:nvPr>
        </p:nvSpPr>
        <p:spPr/>
        <p:txBody>
          <a:bodyPr/>
          <a:lstStyle/>
          <a:p>
            <a:fld id="{F02E3053-134E-4277-AEEB-07965A68EEAB}" type="slidenum">
              <a:rPr lang="de-DE" smtClean="0"/>
              <a:t>31</a:t>
            </a:fld>
            <a:endParaRPr lang="de-DE"/>
          </a:p>
        </p:txBody>
      </p:sp>
    </p:spTree>
    <p:extLst>
      <p:ext uri="{BB962C8B-B14F-4D97-AF65-F5344CB8AC3E}">
        <p14:creationId xmlns:p14="http://schemas.microsoft.com/office/powerpoint/2010/main" val="4125118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D99B5D-FF66-5D93-4D02-7DC40D6ECB18}"/>
              </a:ext>
            </a:extLst>
          </p:cNvPr>
          <p:cNvSpPr>
            <a:spLocks noGrp="1"/>
          </p:cNvSpPr>
          <p:nvPr>
            <p:ph type="title"/>
          </p:nvPr>
        </p:nvSpPr>
        <p:spPr/>
        <p:txBody>
          <a:bodyPr/>
          <a:lstStyle/>
          <a:p>
            <a:endParaRPr lang="de-DE"/>
          </a:p>
        </p:txBody>
      </p:sp>
      <p:pic>
        <p:nvPicPr>
          <p:cNvPr id="5" name="Inhaltsplatzhalter 4">
            <a:extLst>
              <a:ext uri="{FF2B5EF4-FFF2-40B4-BE49-F238E27FC236}">
                <a16:creationId xmlns:a16="http://schemas.microsoft.com/office/drawing/2014/main" id="{29A88193-26C8-CAE5-602E-092AB52207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12" y="54749"/>
            <a:ext cx="6951547" cy="2612148"/>
          </a:xfrm>
        </p:spPr>
      </p:pic>
      <p:pic>
        <p:nvPicPr>
          <p:cNvPr id="7" name="Grafik 6">
            <a:extLst>
              <a:ext uri="{FF2B5EF4-FFF2-40B4-BE49-F238E27FC236}">
                <a16:creationId xmlns:a16="http://schemas.microsoft.com/office/drawing/2014/main" id="{775F19BA-2A69-9223-EEE3-2AFD1C9B2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852" y="124030"/>
            <a:ext cx="5289984" cy="3134596"/>
          </a:xfrm>
          <a:prstGeom prst="rect">
            <a:avLst/>
          </a:prstGeom>
        </p:spPr>
      </p:pic>
      <p:pic>
        <p:nvPicPr>
          <p:cNvPr id="9" name="Grafik 8">
            <a:extLst>
              <a:ext uri="{FF2B5EF4-FFF2-40B4-BE49-F238E27FC236}">
                <a16:creationId xmlns:a16="http://schemas.microsoft.com/office/drawing/2014/main" id="{F0991B72-4A35-295A-89F1-47C0A0AD80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5930" y="1931783"/>
            <a:ext cx="4996069" cy="2906418"/>
          </a:xfrm>
          <a:prstGeom prst="rect">
            <a:avLst/>
          </a:prstGeom>
        </p:spPr>
      </p:pic>
      <p:pic>
        <p:nvPicPr>
          <p:cNvPr id="11" name="Grafik 10">
            <a:extLst>
              <a:ext uri="{FF2B5EF4-FFF2-40B4-BE49-F238E27FC236}">
                <a16:creationId xmlns:a16="http://schemas.microsoft.com/office/drawing/2014/main" id="{DA5650BA-7AFE-241D-D677-75ED9FBE9B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35" y="2863970"/>
            <a:ext cx="6020065" cy="2867151"/>
          </a:xfrm>
          <a:prstGeom prst="rect">
            <a:avLst/>
          </a:prstGeom>
        </p:spPr>
      </p:pic>
      <p:pic>
        <p:nvPicPr>
          <p:cNvPr id="13" name="Grafik 12">
            <a:extLst>
              <a:ext uri="{FF2B5EF4-FFF2-40B4-BE49-F238E27FC236}">
                <a16:creationId xmlns:a16="http://schemas.microsoft.com/office/drawing/2014/main" id="{FC40EA5E-A1CB-18B1-30E6-201B38925C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2763" y="3946510"/>
            <a:ext cx="6343064" cy="2911490"/>
          </a:xfrm>
          <a:prstGeom prst="rect">
            <a:avLst/>
          </a:prstGeom>
        </p:spPr>
      </p:pic>
      <p:sp>
        <p:nvSpPr>
          <p:cNvPr id="14" name="Datumsplatzhalter 13">
            <a:extLst>
              <a:ext uri="{FF2B5EF4-FFF2-40B4-BE49-F238E27FC236}">
                <a16:creationId xmlns:a16="http://schemas.microsoft.com/office/drawing/2014/main" id="{C135E0E9-98E7-5807-92AD-76AC64C278E1}"/>
              </a:ext>
            </a:extLst>
          </p:cNvPr>
          <p:cNvSpPr>
            <a:spLocks noGrp="1"/>
          </p:cNvSpPr>
          <p:nvPr>
            <p:ph type="dt" sz="half" idx="10"/>
          </p:nvPr>
        </p:nvSpPr>
        <p:spPr/>
        <p:txBody>
          <a:bodyPr/>
          <a:lstStyle/>
          <a:p>
            <a:r>
              <a:rPr lang="de-DE"/>
              <a:t>06.07.2023 SDG an der Uni</a:t>
            </a:r>
            <a:endParaRPr lang="de-DE" dirty="0"/>
          </a:p>
        </p:txBody>
      </p:sp>
      <p:sp>
        <p:nvSpPr>
          <p:cNvPr id="15" name="Fußzeilenplatzhalter 14">
            <a:extLst>
              <a:ext uri="{FF2B5EF4-FFF2-40B4-BE49-F238E27FC236}">
                <a16:creationId xmlns:a16="http://schemas.microsoft.com/office/drawing/2014/main" id="{08741674-C513-D2B6-B97B-9AD159A08F0D}"/>
              </a:ext>
            </a:extLst>
          </p:cNvPr>
          <p:cNvSpPr>
            <a:spLocks noGrp="1"/>
          </p:cNvSpPr>
          <p:nvPr>
            <p:ph type="ftr" sz="quarter" idx="11"/>
          </p:nvPr>
        </p:nvSpPr>
        <p:spPr/>
        <p:txBody>
          <a:bodyPr/>
          <a:lstStyle/>
          <a:p>
            <a:r>
              <a:rPr lang="de-DE"/>
              <a:t>Silke Schnabel &amp; Friederike Wardenga</a:t>
            </a:r>
            <a:endParaRPr lang="de-DE" dirty="0"/>
          </a:p>
        </p:txBody>
      </p:sp>
      <p:sp>
        <p:nvSpPr>
          <p:cNvPr id="16" name="Foliennummernplatzhalter 15">
            <a:extLst>
              <a:ext uri="{FF2B5EF4-FFF2-40B4-BE49-F238E27FC236}">
                <a16:creationId xmlns:a16="http://schemas.microsoft.com/office/drawing/2014/main" id="{D0EAAF64-4838-E62C-605B-BFF409BFCCA7}"/>
              </a:ext>
            </a:extLst>
          </p:cNvPr>
          <p:cNvSpPr>
            <a:spLocks noGrp="1"/>
          </p:cNvSpPr>
          <p:nvPr>
            <p:ph type="sldNum" sz="quarter" idx="12"/>
          </p:nvPr>
        </p:nvSpPr>
        <p:spPr/>
        <p:txBody>
          <a:bodyPr/>
          <a:lstStyle/>
          <a:p>
            <a:fld id="{F02E3053-134E-4277-AEEB-07965A68EEAB}" type="slidenum">
              <a:rPr lang="de-DE" smtClean="0"/>
              <a:t>32</a:t>
            </a:fld>
            <a:endParaRPr lang="de-DE"/>
          </a:p>
        </p:txBody>
      </p:sp>
      <p:pic>
        <p:nvPicPr>
          <p:cNvPr id="18" name="Grafik 17">
            <a:extLst>
              <a:ext uri="{FF2B5EF4-FFF2-40B4-BE49-F238E27FC236}">
                <a16:creationId xmlns:a16="http://schemas.microsoft.com/office/drawing/2014/main" id="{36935463-7EB2-DEB3-AB8C-B28BFBAD0B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77395" y="5062507"/>
            <a:ext cx="1476405" cy="1476405"/>
          </a:xfrm>
          <a:prstGeom prst="rect">
            <a:avLst/>
          </a:prstGeom>
        </p:spPr>
      </p:pic>
    </p:spTree>
    <p:extLst>
      <p:ext uri="{BB962C8B-B14F-4D97-AF65-F5344CB8AC3E}">
        <p14:creationId xmlns:p14="http://schemas.microsoft.com/office/powerpoint/2010/main" val="196665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3D791C-EA19-A3E8-CD3B-BFC7D8C11C77}"/>
              </a:ext>
            </a:extLst>
          </p:cNvPr>
          <p:cNvSpPr>
            <a:spLocks noGrp="1"/>
          </p:cNvSpPr>
          <p:nvPr>
            <p:ph type="title"/>
          </p:nvPr>
        </p:nvSpPr>
        <p:spPr/>
        <p:txBody>
          <a:bodyPr/>
          <a:lstStyle/>
          <a:p>
            <a:r>
              <a:rPr lang="de-DE" dirty="0"/>
              <a:t>Machtmissbrauch an der Uni</a:t>
            </a:r>
          </a:p>
        </p:txBody>
      </p:sp>
      <p:sp>
        <p:nvSpPr>
          <p:cNvPr id="3" name="Inhaltsplatzhalter 2">
            <a:extLst>
              <a:ext uri="{FF2B5EF4-FFF2-40B4-BE49-F238E27FC236}">
                <a16:creationId xmlns:a16="http://schemas.microsoft.com/office/drawing/2014/main" id="{E7C9D145-87FD-6B24-5467-CA707C0EBB27}"/>
              </a:ext>
            </a:extLst>
          </p:cNvPr>
          <p:cNvSpPr>
            <a:spLocks noGrp="1"/>
          </p:cNvSpPr>
          <p:nvPr>
            <p:ph idx="1"/>
          </p:nvPr>
        </p:nvSpPr>
        <p:spPr/>
        <p:txBody>
          <a:bodyPr>
            <a:normAutofit fontScale="92500" lnSpcReduction="10000"/>
          </a:bodyPr>
          <a:lstStyle/>
          <a:p>
            <a:r>
              <a:rPr lang="de-DE" dirty="0">
                <a:effectLst/>
                <a:latin typeface="Calibri" panose="020F0502020204030204" pitchFamily="34" charset="0"/>
                <a:ea typeface="Calibri" panose="020F0502020204030204" pitchFamily="34" charset="0"/>
                <a:cs typeface="Times New Roman" panose="02020603050405020304" pitchFamily="18" charset="0"/>
              </a:rPr>
              <a:t>Uni Köln – 12/22 Spiegel Bericht über Psychologie-Professor der Doktorandinnen sexuell belästigt haben soll – Proteste der Studierenden</a:t>
            </a:r>
          </a:p>
          <a:p>
            <a:pPr>
              <a:lnSpc>
                <a:spcPct val="107000"/>
              </a:lnSpc>
            </a:pPr>
            <a:r>
              <a:rPr lang="de-DE" kern="100" dirty="0">
                <a:effectLst/>
                <a:latin typeface="Calibri" panose="020F0502020204030204" pitchFamily="34" charset="0"/>
                <a:ea typeface="Calibri" panose="020F0502020204030204" pitchFamily="34" charset="0"/>
                <a:cs typeface="Times New Roman" panose="02020603050405020304" pitchFamily="18" charset="0"/>
              </a:rPr>
              <a:t>Ende April: Prof. Martina Winkler offener Brief der Machtmissbrauch an dt. Hochschulen anprangert und von 150 Profs unterschrieben wurde</a:t>
            </a:r>
          </a:p>
          <a:p>
            <a:pPr>
              <a:lnSpc>
                <a:spcPct val="107000"/>
              </a:lnSpc>
            </a:pPr>
            <a:r>
              <a:rPr lang="de-DE" kern="100" dirty="0">
                <a:effectLst/>
                <a:latin typeface="Calibri" panose="020F0502020204030204" pitchFamily="34" charset="0"/>
                <a:ea typeface="Calibri" panose="020F0502020204030204" pitchFamily="34" charset="0"/>
                <a:cs typeface="Times New Roman" panose="02020603050405020304" pitchFamily="18" charset="0"/>
              </a:rPr>
              <a:t>#ichbinhanna als Reaktion auf Video vom Bundesbildungsministerium zum Wissenschaftsarbeitszeitgesetz (Prekäre Beschäftigungsverhältnisse an Unis für max. 12 Jahre – 6 Jahre vor uns nach Promotion)</a:t>
            </a:r>
          </a:p>
          <a:p>
            <a:pPr>
              <a:lnSpc>
                <a:spcPct val="107000"/>
              </a:lnSpc>
              <a:spcAft>
                <a:spcPts val="800"/>
              </a:spcAft>
            </a:pPr>
            <a:r>
              <a:rPr lang="de-DE" kern="100" dirty="0">
                <a:effectLst/>
                <a:latin typeface="Calibri" panose="020F0502020204030204" pitchFamily="34" charset="0"/>
                <a:ea typeface="Calibri" panose="020F0502020204030204" pitchFamily="34" charset="0"/>
                <a:cs typeface="Times New Roman" panose="02020603050405020304" pitchFamily="18" charset="0"/>
              </a:rPr>
              <a:t>#metooscience Instagram</a:t>
            </a:r>
          </a:p>
          <a:p>
            <a:pPr>
              <a:lnSpc>
                <a:spcPct val="107000"/>
              </a:lnSpc>
              <a:spcAft>
                <a:spcPts val="800"/>
              </a:spcAft>
            </a:pPr>
            <a:r>
              <a:rPr lang="de-DE" kern="100" dirty="0">
                <a:latin typeface="Calibri" panose="020F0502020204030204" pitchFamily="34" charset="0"/>
                <a:ea typeface="Calibri" panose="020F0502020204030204" pitchFamily="34" charset="0"/>
                <a:cs typeface="Times New Roman" panose="02020603050405020304" pitchFamily="18" charset="0"/>
              </a:rPr>
              <a:t>Meldefunktion </a:t>
            </a:r>
            <a:r>
              <a:rPr lang="de-DE" kern="100" dirty="0" err="1">
                <a:latin typeface="Calibri" panose="020F0502020204030204" pitchFamily="34" charset="0"/>
                <a:ea typeface="Calibri" panose="020F0502020204030204" pitchFamily="34" charset="0"/>
                <a:cs typeface="Times New Roman" panose="02020603050405020304" pitchFamily="18" charset="0"/>
              </a:rPr>
              <a:t>Gender.Macht.Wissenschaft</a:t>
            </a:r>
            <a:endParaRPr lang="de-DE"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Datumsplatzhalter 3">
            <a:extLst>
              <a:ext uri="{FF2B5EF4-FFF2-40B4-BE49-F238E27FC236}">
                <a16:creationId xmlns:a16="http://schemas.microsoft.com/office/drawing/2014/main" id="{F6699823-D51C-0B37-BF29-3FF4FBAE5EFE}"/>
              </a:ext>
            </a:extLst>
          </p:cNvPr>
          <p:cNvSpPr>
            <a:spLocks noGrp="1"/>
          </p:cNvSpPr>
          <p:nvPr>
            <p:ph type="dt" sz="half" idx="10"/>
          </p:nvPr>
        </p:nvSpPr>
        <p:spPr/>
        <p:txBody>
          <a:bodyPr/>
          <a:lstStyle/>
          <a:p>
            <a:r>
              <a:rPr lang="de-DE"/>
              <a:t>06.07.2023 SDG an der Uni</a:t>
            </a:r>
            <a:endParaRPr lang="de-DE" dirty="0"/>
          </a:p>
        </p:txBody>
      </p:sp>
      <p:sp>
        <p:nvSpPr>
          <p:cNvPr id="5" name="Fußzeilenplatzhalter 4">
            <a:extLst>
              <a:ext uri="{FF2B5EF4-FFF2-40B4-BE49-F238E27FC236}">
                <a16:creationId xmlns:a16="http://schemas.microsoft.com/office/drawing/2014/main" id="{216B2655-88CF-017D-3A4C-39C16DD98985}"/>
              </a:ext>
            </a:extLst>
          </p:cNvPr>
          <p:cNvSpPr>
            <a:spLocks noGrp="1"/>
          </p:cNvSpPr>
          <p:nvPr>
            <p:ph type="ftr" sz="quarter" idx="11"/>
          </p:nvPr>
        </p:nvSpPr>
        <p:spPr/>
        <p:txBody>
          <a:bodyPr/>
          <a:lstStyle/>
          <a:p>
            <a:r>
              <a:rPr lang="de-DE"/>
              <a:t>Silke Schnabel &amp; Friederike Wardenga</a:t>
            </a:r>
            <a:endParaRPr lang="de-DE" dirty="0"/>
          </a:p>
        </p:txBody>
      </p:sp>
      <p:sp>
        <p:nvSpPr>
          <p:cNvPr id="6" name="Foliennummernplatzhalter 5">
            <a:extLst>
              <a:ext uri="{FF2B5EF4-FFF2-40B4-BE49-F238E27FC236}">
                <a16:creationId xmlns:a16="http://schemas.microsoft.com/office/drawing/2014/main" id="{08D7948C-0998-0360-AC3F-0E10C272F856}"/>
              </a:ext>
            </a:extLst>
          </p:cNvPr>
          <p:cNvSpPr>
            <a:spLocks noGrp="1"/>
          </p:cNvSpPr>
          <p:nvPr>
            <p:ph type="sldNum" sz="quarter" idx="12"/>
          </p:nvPr>
        </p:nvSpPr>
        <p:spPr/>
        <p:txBody>
          <a:bodyPr/>
          <a:lstStyle/>
          <a:p>
            <a:fld id="{F02E3053-134E-4277-AEEB-07965A68EEAB}" type="slidenum">
              <a:rPr lang="de-DE" smtClean="0"/>
              <a:t>33</a:t>
            </a:fld>
            <a:endParaRPr lang="de-DE"/>
          </a:p>
        </p:txBody>
      </p:sp>
    </p:spTree>
    <p:extLst>
      <p:ext uri="{BB962C8B-B14F-4D97-AF65-F5344CB8AC3E}">
        <p14:creationId xmlns:p14="http://schemas.microsoft.com/office/powerpoint/2010/main" val="2427378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724FD3-5CE2-7B31-79BB-2CCD79FCCB32}"/>
              </a:ext>
            </a:extLst>
          </p:cNvPr>
          <p:cNvSpPr>
            <a:spLocks noGrp="1"/>
          </p:cNvSpPr>
          <p:nvPr>
            <p:ph type="title"/>
          </p:nvPr>
        </p:nvSpPr>
        <p:spPr/>
        <p:txBody>
          <a:bodyPr/>
          <a:lstStyle/>
          <a:p>
            <a:r>
              <a:rPr lang="de-DE" dirty="0"/>
              <a:t>Auswirkungen von SDG/ Diskriminierung</a:t>
            </a:r>
          </a:p>
        </p:txBody>
      </p:sp>
      <p:sp>
        <p:nvSpPr>
          <p:cNvPr id="3" name="Inhaltsplatzhalter 2">
            <a:extLst>
              <a:ext uri="{FF2B5EF4-FFF2-40B4-BE49-F238E27FC236}">
                <a16:creationId xmlns:a16="http://schemas.microsoft.com/office/drawing/2014/main" id="{343E8DFC-B0BA-5060-A5A5-0EBAAC32676D}"/>
              </a:ext>
            </a:extLst>
          </p:cNvPr>
          <p:cNvSpPr>
            <a:spLocks noGrp="1"/>
          </p:cNvSpPr>
          <p:nvPr>
            <p:ph idx="1"/>
          </p:nvPr>
        </p:nvSpPr>
        <p:spPr/>
        <p:txBody>
          <a:bodyPr/>
          <a:lstStyle/>
          <a:p>
            <a:r>
              <a:rPr lang="de-DE" dirty="0"/>
              <a:t>Scham/ Schuld/ Selbstzweifel</a:t>
            </a:r>
          </a:p>
          <a:p>
            <a:r>
              <a:rPr lang="de-DE" dirty="0"/>
              <a:t>Verunsicherung/ Wut/ Ekel</a:t>
            </a:r>
          </a:p>
          <a:p>
            <a:r>
              <a:rPr lang="de-DE" dirty="0"/>
              <a:t>Angst vor negativen Konsequenzen/ Personen/ Orten</a:t>
            </a:r>
          </a:p>
          <a:p>
            <a:pPr marL="0" indent="0">
              <a:buNone/>
            </a:pPr>
            <a:r>
              <a:rPr lang="de-DE" dirty="0"/>
              <a:t>→ Vorfälle werden nicht gemeldet</a:t>
            </a:r>
          </a:p>
          <a:p>
            <a:pPr marL="0" indent="0">
              <a:buNone/>
            </a:pPr>
            <a:r>
              <a:rPr lang="de-DE" dirty="0"/>
              <a:t>→ Vermeidungsverhalten</a:t>
            </a:r>
          </a:p>
          <a:p>
            <a:pPr marL="0" lvl="0" indent="0">
              <a:lnSpc>
                <a:spcPct val="107000"/>
              </a:lnSpc>
              <a:spcAft>
                <a:spcPts val="800"/>
              </a:spcAft>
              <a:buNone/>
            </a:pPr>
            <a:r>
              <a:rPr lang="de-DE" dirty="0"/>
              <a:t>→ </a:t>
            </a:r>
            <a:r>
              <a:rPr lang="de-DE" sz="2800" kern="100" dirty="0">
                <a:effectLst/>
                <a:latin typeface="Calibri" panose="020F0502020204030204" pitchFamily="34" charset="0"/>
                <a:ea typeface="Calibri" panose="020F0502020204030204" pitchFamily="34" charset="0"/>
                <a:cs typeface="Times New Roman" panose="02020603050405020304" pitchFamily="18" charset="0"/>
              </a:rPr>
              <a:t>Brüche im Ausbildungs- und Lebensweg – Beeinträchtigungen beim erreichen persönlicher Ziele – Leistungsabfall, Verzögerung des Studiums</a:t>
            </a:r>
          </a:p>
          <a:p>
            <a:pPr marL="0" indent="0">
              <a:buNone/>
            </a:pPr>
            <a:endParaRPr lang="de-DE" dirty="0"/>
          </a:p>
        </p:txBody>
      </p:sp>
      <p:sp>
        <p:nvSpPr>
          <p:cNvPr id="4" name="Datumsplatzhalter 3">
            <a:extLst>
              <a:ext uri="{FF2B5EF4-FFF2-40B4-BE49-F238E27FC236}">
                <a16:creationId xmlns:a16="http://schemas.microsoft.com/office/drawing/2014/main" id="{F5FBAFB0-D852-D98D-0899-2EBD1B911131}"/>
              </a:ext>
            </a:extLst>
          </p:cNvPr>
          <p:cNvSpPr>
            <a:spLocks noGrp="1"/>
          </p:cNvSpPr>
          <p:nvPr>
            <p:ph type="dt" sz="half" idx="10"/>
          </p:nvPr>
        </p:nvSpPr>
        <p:spPr/>
        <p:txBody>
          <a:bodyPr/>
          <a:lstStyle/>
          <a:p>
            <a:r>
              <a:rPr lang="de-DE"/>
              <a:t>06.07.2023 SDG an der Uni</a:t>
            </a:r>
            <a:endParaRPr lang="de-DE" dirty="0"/>
          </a:p>
        </p:txBody>
      </p:sp>
      <p:sp>
        <p:nvSpPr>
          <p:cNvPr id="5" name="Fußzeilenplatzhalter 4">
            <a:extLst>
              <a:ext uri="{FF2B5EF4-FFF2-40B4-BE49-F238E27FC236}">
                <a16:creationId xmlns:a16="http://schemas.microsoft.com/office/drawing/2014/main" id="{858E5667-F426-72AE-C1DB-D02A280828E3}"/>
              </a:ext>
            </a:extLst>
          </p:cNvPr>
          <p:cNvSpPr>
            <a:spLocks noGrp="1"/>
          </p:cNvSpPr>
          <p:nvPr>
            <p:ph type="ftr" sz="quarter" idx="11"/>
          </p:nvPr>
        </p:nvSpPr>
        <p:spPr/>
        <p:txBody>
          <a:bodyPr/>
          <a:lstStyle/>
          <a:p>
            <a:r>
              <a:rPr lang="de-DE"/>
              <a:t>Silke Schnabel &amp; Friederike Wardenga</a:t>
            </a:r>
            <a:endParaRPr lang="de-DE" dirty="0"/>
          </a:p>
        </p:txBody>
      </p:sp>
      <p:sp>
        <p:nvSpPr>
          <p:cNvPr id="6" name="Foliennummernplatzhalter 5">
            <a:extLst>
              <a:ext uri="{FF2B5EF4-FFF2-40B4-BE49-F238E27FC236}">
                <a16:creationId xmlns:a16="http://schemas.microsoft.com/office/drawing/2014/main" id="{AA6F5B21-AA82-340F-E9AB-A377BCE0767D}"/>
              </a:ext>
            </a:extLst>
          </p:cNvPr>
          <p:cNvSpPr>
            <a:spLocks noGrp="1"/>
          </p:cNvSpPr>
          <p:nvPr>
            <p:ph type="sldNum" sz="quarter" idx="12"/>
          </p:nvPr>
        </p:nvSpPr>
        <p:spPr/>
        <p:txBody>
          <a:bodyPr/>
          <a:lstStyle/>
          <a:p>
            <a:fld id="{F02E3053-134E-4277-AEEB-07965A68EEAB}" type="slidenum">
              <a:rPr lang="de-DE" smtClean="0"/>
              <a:t>34</a:t>
            </a:fld>
            <a:endParaRPr lang="de-DE"/>
          </a:p>
        </p:txBody>
      </p:sp>
    </p:spTree>
    <p:extLst>
      <p:ext uri="{BB962C8B-B14F-4D97-AF65-F5344CB8AC3E}">
        <p14:creationId xmlns:p14="http://schemas.microsoft.com/office/powerpoint/2010/main" val="2002741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50CED2-DB6E-03D0-5DB6-A7A51FEE2D08}"/>
              </a:ext>
            </a:extLst>
          </p:cNvPr>
          <p:cNvSpPr>
            <a:spLocks noGrp="1"/>
          </p:cNvSpPr>
          <p:nvPr>
            <p:ph type="title"/>
          </p:nvPr>
        </p:nvSpPr>
        <p:spPr/>
        <p:txBody>
          <a:bodyPr/>
          <a:lstStyle/>
          <a:p>
            <a:r>
              <a:rPr lang="de-DE" dirty="0"/>
              <a:t>Auswirkungen von SDG/ Diskriminierung</a:t>
            </a:r>
          </a:p>
        </p:txBody>
      </p:sp>
      <p:sp>
        <p:nvSpPr>
          <p:cNvPr id="3" name="Inhaltsplatzhalter 2">
            <a:extLst>
              <a:ext uri="{FF2B5EF4-FFF2-40B4-BE49-F238E27FC236}">
                <a16:creationId xmlns:a16="http://schemas.microsoft.com/office/drawing/2014/main" id="{9B39B465-E710-DE51-AB0A-86CDEF8E41D2}"/>
              </a:ext>
            </a:extLst>
          </p:cNvPr>
          <p:cNvSpPr>
            <a:spLocks noGrp="1"/>
          </p:cNvSpPr>
          <p:nvPr>
            <p:ph idx="1"/>
          </p:nvPr>
        </p:nvSpPr>
        <p:spPr/>
        <p:txBody>
          <a:bodyPr/>
          <a:lstStyle/>
          <a:p>
            <a:r>
              <a:rPr lang="de-DE" dirty="0"/>
              <a:t>Gewöhnung/ Bagatellisierung/ Täterschutz (selbst und andere) – internalisierter Sexismus</a:t>
            </a:r>
          </a:p>
          <a:p>
            <a:r>
              <a:rPr lang="de-DE" dirty="0"/>
              <a:t>Hinterfragen der Absicht/ Interpretation &amp; Auslegung zugunsten des Täters</a:t>
            </a:r>
          </a:p>
          <a:p>
            <a:pPr lvl="1"/>
            <a:r>
              <a:rPr lang="de-DE" dirty="0">
                <a:solidFill>
                  <a:schemeClr val="accent2">
                    <a:lumMod val="75000"/>
                  </a:schemeClr>
                </a:solidFill>
              </a:rPr>
              <a:t>Diskriminierung setzt keine Absicht voraus!!!</a:t>
            </a:r>
          </a:p>
          <a:p>
            <a:pPr marL="742950" lvl="1" indent="-285750">
              <a:lnSpc>
                <a:spcPct val="107000"/>
              </a:lnSpc>
              <a:spcAft>
                <a:spcPts val="800"/>
              </a:spcAft>
              <a:buFont typeface="Courier New" panose="02070309020205020404" pitchFamily="49" charset="0"/>
              <a:buChar char="o"/>
            </a:pPr>
            <a:r>
              <a:rPr lang="de-DE" sz="2400" kern="100" dirty="0">
                <a:effectLst/>
                <a:latin typeface="Calibri" panose="020F0502020204030204" pitchFamily="34" charset="0"/>
                <a:ea typeface="Calibri" panose="020F0502020204030204" pitchFamily="34" charset="0"/>
                <a:cs typeface="Times New Roman" panose="02020603050405020304" pitchFamily="18" charset="0"/>
              </a:rPr>
              <a:t>Alle sexualisierten Verhaltens- und Handlungsweisen, die unerwünscht sind und als unangemessen, einschüchternd, feindlich, erniedrigend, entwürdigend oder beleidigend erlebt werden, gelten als Sexualisierte Diskriminierung und Gewalt</a:t>
            </a:r>
          </a:p>
          <a:p>
            <a:pPr lvl="1"/>
            <a:endParaRPr lang="de-DE" dirty="0"/>
          </a:p>
          <a:p>
            <a:endParaRPr lang="de-DE" dirty="0"/>
          </a:p>
        </p:txBody>
      </p:sp>
      <p:sp>
        <p:nvSpPr>
          <p:cNvPr id="4" name="Datumsplatzhalter 3">
            <a:extLst>
              <a:ext uri="{FF2B5EF4-FFF2-40B4-BE49-F238E27FC236}">
                <a16:creationId xmlns:a16="http://schemas.microsoft.com/office/drawing/2014/main" id="{5A96957C-4119-E776-6E3C-DA4E2CD16401}"/>
              </a:ext>
            </a:extLst>
          </p:cNvPr>
          <p:cNvSpPr>
            <a:spLocks noGrp="1"/>
          </p:cNvSpPr>
          <p:nvPr>
            <p:ph type="dt" sz="half" idx="10"/>
          </p:nvPr>
        </p:nvSpPr>
        <p:spPr/>
        <p:txBody>
          <a:bodyPr/>
          <a:lstStyle/>
          <a:p>
            <a:r>
              <a:rPr lang="de-DE"/>
              <a:t>06.07.2023 SDG an der Uni</a:t>
            </a:r>
            <a:endParaRPr lang="de-DE" dirty="0"/>
          </a:p>
        </p:txBody>
      </p:sp>
      <p:sp>
        <p:nvSpPr>
          <p:cNvPr id="5" name="Fußzeilenplatzhalter 4">
            <a:extLst>
              <a:ext uri="{FF2B5EF4-FFF2-40B4-BE49-F238E27FC236}">
                <a16:creationId xmlns:a16="http://schemas.microsoft.com/office/drawing/2014/main" id="{7EAF7BB6-5C61-AE1A-C2BC-39DAEC8384C5}"/>
              </a:ext>
            </a:extLst>
          </p:cNvPr>
          <p:cNvSpPr>
            <a:spLocks noGrp="1"/>
          </p:cNvSpPr>
          <p:nvPr>
            <p:ph type="ftr" sz="quarter" idx="11"/>
          </p:nvPr>
        </p:nvSpPr>
        <p:spPr/>
        <p:txBody>
          <a:bodyPr/>
          <a:lstStyle/>
          <a:p>
            <a:r>
              <a:rPr lang="de-DE"/>
              <a:t>Silke Schnabel &amp; Friederike Wardenga</a:t>
            </a:r>
            <a:endParaRPr lang="de-DE" dirty="0"/>
          </a:p>
        </p:txBody>
      </p:sp>
      <p:sp>
        <p:nvSpPr>
          <p:cNvPr id="6" name="Foliennummernplatzhalter 5">
            <a:extLst>
              <a:ext uri="{FF2B5EF4-FFF2-40B4-BE49-F238E27FC236}">
                <a16:creationId xmlns:a16="http://schemas.microsoft.com/office/drawing/2014/main" id="{30EC6E31-9C1A-0C2F-FEC1-DCA85937C980}"/>
              </a:ext>
            </a:extLst>
          </p:cNvPr>
          <p:cNvSpPr>
            <a:spLocks noGrp="1"/>
          </p:cNvSpPr>
          <p:nvPr>
            <p:ph type="sldNum" sz="quarter" idx="12"/>
          </p:nvPr>
        </p:nvSpPr>
        <p:spPr/>
        <p:txBody>
          <a:bodyPr/>
          <a:lstStyle/>
          <a:p>
            <a:fld id="{F02E3053-134E-4277-AEEB-07965A68EEAB}" type="slidenum">
              <a:rPr lang="de-DE" smtClean="0"/>
              <a:t>35</a:t>
            </a:fld>
            <a:endParaRPr lang="de-DE"/>
          </a:p>
        </p:txBody>
      </p:sp>
    </p:spTree>
    <p:extLst>
      <p:ext uri="{BB962C8B-B14F-4D97-AF65-F5344CB8AC3E}">
        <p14:creationId xmlns:p14="http://schemas.microsoft.com/office/powerpoint/2010/main" val="1147412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A8E06D-ACDE-CBAE-C578-512DBF6C8793}"/>
              </a:ext>
            </a:extLst>
          </p:cNvPr>
          <p:cNvSpPr>
            <a:spLocks noGrp="1"/>
          </p:cNvSpPr>
          <p:nvPr>
            <p:ph type="title"/>
          </p:nvPr>
        </p:nvSpPr>
        <p:spPr/>
        <p:txBody>
          <a:bodyPr/>
          <a:lstStyle/>
          <a:p>
            <a:r>
              <a:rPr lang="de-DE" dirty="0"/>
              <a:t>Auswirkungen von SDG/ Diskriminierung</a:t>
            </a:r>
          </a:p>
        </p:txBody>
      </p:sp>
      <p:sp>
        <p:nvSpPr>
          <p:cNvPr id="3" name="Inhaltsplatzhalter 2">
            <a:extLst>
              <a:ext uri="{FF2B5EF4-FFF2-40B4-BE49-F238E27FC236}">
                <a16:creationId xmlns:a16="http://schemas.microsoft.com/office/drawing/2014/main" id="{2367C7B2-F213-6126-2A04-432684D7057E}"/>
              </a:ext>
            </a:extLst>
          </p:cNvPr>
          <p:cNvSpPr>
            <a:spLocks noGrp="1"/>
          </p:cNvSpPr>
          <p:nvPr>
            <p:ph idx="1"/>
          </p:nvPr>
        </p:nvSpPr>
        <p:spPr/>
        <p:txBody>
          <a:bodyPr/>
          <a:lstStyle/>
          <a:p>
            <a:pPr marL="0" indent="0">
              <a:buNone/>
            </a:pPr>
            <a:r>
              <a:rPr lang="de-DE" dirty="0"/>
              <a:t>Psychische Symptome:</a:t>
            </a:r>
          </a:p>
          <a:p>
            <a:r>
              <a:rPr lang="de-DE" dirty="0"/>
              <a:t>Schlafstörungen</a:t>
            </a:r>
          </a:p>
          <a:p>
            <a:r>
              <a:rPr lang="de-DE" dirty="0"/>
              <a:t>Konzentrationsstörungen</a:t>
            </a:r>
          </a:p>
          <a:p>
            <a:r>
              <a:rPr lang="de-DE" dirty="0"/>
              <a:t>Rückzug und soziale Isolation</a:t>
            </a:r>
          </a:p>
          <a:p>
            <a:r>
              <a:rPr lang="de-DE" dirty="0"/>
              <a:t>Grübeln</a:t>
            </a:r>
          </a:p>
          <a:p>
            <a:r>
              <a:rPr lang="de-DE" dirty="0"/>
              <a:t>Vermindertes Selbstwertgefühl …</a:t>
            </a:r>
          </a:p>
          <a:p>
            <a:r>
              <a:rPr lang="de-DE" dirty="0"/>
              <a:t>Manifeste psychische Erkrankungen</a:t>
            </a:r>
          </a:p>
          <a:p>
            <a:pPr marL="0" indent="0">
              <a:buNone/>
            </a:pPr>
            <a:r>
              <a:rPr lang="de-DE" dirty="0"/>
              <a:t>Z.T. Erhöhte Wahrscheinlichkeit körperlicher Erkrankungen</a:t>
            </a:r>
          </a:p>
        </p:txBody>
      </p:sp>
      <p:sp>
        <p:nvSpPr>
          <p:cNvPr id="4" name="Datumsplatzhalter 3">
            <a:extLst>
              <a:ext uri="{FF2B5EF4-FFF2-40B4-BE49-F238E27FC236}">
                <a16:creationId xmlns:a16="http://schemas.microsoft.com/office/drawing/2014/main" id="{1343AEBC-1D33-E8BC-67DC-69FFE9F5D792}"/>
              </a:ext>
            </a:extLst>
          </p:cNvPr>
          <p:cNvSpPr>
            <a:spLocks noGrp="1"/>
          </p:cNvSpPr>
          <p:nvPr>
            <p:ph type="dt" sz="half" idx="10"/>
          </p:nvPr>
        </p:nvSpPr>
        <p:spPr/>
        <p:txBody>
          <a:bodyPr/>
          <a:lstStyle/>
          <a:p>
            <a:r>
              <a:rPr lang="de-DE"/>
              <a:t>06.07.2023 SDG an der Uni</a:t>
            </a:r>
            <a:endParaRPr lang="de-DE" dirty="0"/>
          </a:p>
        </p:txBody>
      </p:sp>
      <p:sp>
        <p:nvSpPr>
          <p:cNvPr id="5" name="Fußzeilenplatzhalter 4">
            <a:extLst>
              <a:ext uri="{FF2B5EF4-FFF2-40B4-BE49-F238E27FC236}">
                <a16:creationId xmlns:a16="http://schemas.microsoft.com/office/drawing/2014/main" id="{5A4E9693-1281-932A-74F4-C71BEA8EF783}"/>
              </a:ext>
            </a:extLst>
          </p:cNvPr>
          <p:cNvSpPr>
            <a:spLocks noGrp="1"/>
          </p:cNvSpPr>
          <p:nvPr>
            <p:ph type="ftr" sz="quarter" idx="11"/>
          </p:nvPr>
        </p:nvSpPr>
        <p:spPr/>
        <p:txBody>
          <a:bodyPr/>
          <a:lstStyle/>
          <a:p>
            <a:r>
              <a:rPr lang="de-DE"/>
              <a:t>Silke Schnabel &amp; Friederike Wardenga</a:t>
            </a:r>
            <a:endParaRPr lang="de-DE" dirty="0"/>
          </a:p>
        </p:txBody>
      </p:sp>
      <p:sp>
        <p:nvSpPr>
          <p:cNvPr id="6" name="Foliennummernplatzhalter 5">
            <a:extLst>
              <a:ext uri="{FF2B5EF4-FFF2-40B4-BE49-F238E27FC236}">
                <a16:creationId xmlns:a16="http://schemas.microsoft.com/office/drawing/2014/main" id="{CEC27886-5A80-F4F5-920A-9E97D9B22C99}"/>
              </a:ext>
            </a:extLst>
          </p:cNvPr>
          <p:cNvSpPr>
            <a:spLocks noGrp="1"/>
          </p:cNvSpPr>
          <p:nvPr>
            <p:ph type="sldNum" sz="quarter" idx="12"/>
          </p:nvPr>
        </p:nvSpPr>
        <p:spPr/>
        <p:txBody>
          <a:bodyPr/>
          <a:lstStyle/>
          <a:p>
            <a:fld id="{F02E3053-134E-4277-AEEB-07965A68EEAB}" type="slidenum">
              <a:rPr lang="de-DE" smtClean="0"/>
              <a:t>36</a:t>
            </a:fld>
            <a:endParaRPr lang="de-DE"/>
          </a:p>
        </p:txBody>
      </p:sp>
    </p:spTree>
    <p:extLst>
      <p:ext uri="{BB962C8B-B14F-4D97-AF65-F5344CB8AC3E}">
        <p14:creationId xmlns:p14="http://schemas.microsoft.com/office/powerpoint/2010/main" val="2715273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F40517-EAA7-7153-9979-E8449554302E}"/>
              </a:ext>
            </a:extLst>
          </p:cNvPr>
          <p:cNvSpPr>
            <a:spLocks noGrp="1"/>
          </p:cNvSpPr>
          <p:nvPr>
            <p:ph type="title"/>
          </p:nvPr>
        </p:nvSpPr>
        <p:spPr/>
        <p:txBody>
          <a:bodyPr/>
          <a:lstStyle/>
          <a:p>
            <a:r>
              <a:rPr lang="de-DE" dirty="0"/>
              <a:t>Auswirkungen von SDG/ Diskriminierung</a:t>
            </a:r>
          </a:p>
        </p:txBody>
      </p:sp>
      <p:sp>
        <p:nvSpPr>
          <p:cNvPr id="3" name="Inhaltsplatzhalter 2">
            <a:extLst>
              <a:ext uri="{FF2B5EF4-FFF2-40B4-BE49-F238E27FC236}">
                <a16:creationId xmlns:a16="http://schemas.microsoft.com/office/drawing/2014/main" id="{5A92343C-F5D9-AB4D-973A-09933E44EAB3}"/>
              </a:ext>
            </a:extLst>
          </p:cNvPr>
          <p:cNvSpPr>
            <a:spLocks noGrp="1"/>
          </p:cNvSpPr>
          <p:nvPr>
            <p:ph idx="1"/>
          </p:nvPr>
        </p:nvSpPr>
        <p:spPr/>
        <p:txBody>
          <a:bodyPr/>
          <a:lstStyle/>
          <a:p>
            <a:pPr marL="0" lvl="0" indent="0">
              <a:lnSpc>
                <a:spcPct val="107000"/>
              </a:lnSpc>
              <a:spcAft>
                <a:spcPts val="800"/>
              </a:spcAft>
              <a:buNone/>
            </a:pPr>
            <a:r>
              <a:rPr lang="de-DE" sz="2800" kern="100" dirty="0">
                <a:effectLst/>
                <a:latin typeface="Calibri" panose="020F0502020204030204" pitchFamily="34" charset="0"/>
                <a:ea typeface="Calibri" panose="020F0502020204030204" pitchFamily="34" charset="0"/>
                <a:cs typeface="Times New Roman" panose="02020603050405020304" pitchFamily="18" charset="0"/>
              </a:rPr>
              <a:t>Mögliche Folgen auf Seiten der Uni:</a:t>
            </a:r>
          </a:p>
          <a:p>
            <a:pPr marL="342900" lvl="0" indent="-342900">
              <a:lnSpc>
                <a:spcPct val="107000"/>
              </a:lnSpc>
              <a:spcAft>
                <a:spcPts val="800"/>
              </a:spcAft>
              <a:buFont typeface="Symbol" panose="05050102010706020507" pitchFamily="18" charset="2"/>
              <a:buChar char=""/>
            </a:pPr>
            <a:r>
              <a:rPr lang="de-DE" sz="2800" kern="100" dirty="0">
                <a:effectLst/>
                <a:latin typeface="Calibri" panose="020F0502020204030204" pitchFamily="34" charset="0"/>
                <a:ea typeface="Calibri" panose="020F0502020204030204" pitchFamily="34" charset="0"/>
                <a:cs typeface="Times New Roman" panose="02020603050405020304" pitchFamily="18" charset="0"/>
              </a:rPr>
              <a:t>Imageverlust für die Organisation</a:t>
            </a:r>
          </a:p>
          <a:p>
            <a:pPr marL="342900" lvl="0" indent="-342900">
              <a:lnSpc>
                <a:spcPct val="107000"/>
              </a:lnSpc>
              <a:spcAft>
                <a:spcPts val="800"/>
              </a:spcAft>
              <a:buFont typeface="Symbol" panose="05050102010706020507" pitchFamily="18" charset="2"/>
              <a:buChar char=""/>
            </a:pPr>
            <a:r>
              <a:rPr lang="de-DE" sz="2800" kern="100" dirty="0">
                <a:effectLst/>
                <a:latin typeface="Calibri" panose="020F0502020204030204" pitchFamily="34" charset="0"/>
                <a:ea typeface="Calibri" panose="020F0502020204030204" pitchFamily="34" charset="0"/>
                <a:cs typeface="Times New Roman" panose="02020603050405020304" pitchFamily="18" charset="0"/>
              </a:rPr>
              <a:t>Misstrauen untereinander</a:t>
            </a:r>
          </a:p>
          <a:p>
            <a:pPr marL="342900" lvl="0" indent="-342900">
              <a:lnSpc>
                <a:spcPct val="107000"/>
              </a:lnSpc>
              <a:spcAft>
                <a:spcPts val="800"/>
              </a:spcAft>
              <a:buFont typeface="Symbol" panose="05050102010706020507" pitchFamily="18" charset="2"/>
              <a:buChar char=""/>
            </a:pPr>
            <a:r>
              <a:rPr lang="de-DE" sz="2800" kern="100" dirty="0">
                <a:effectLst/>
                <a:latin typeface="Calibri" panose="020F0502020204030204" pitchFamily="34" charset="0"/>
                <a:ea typeface="Calibri" panose="020F0502020204030204" pitchFamily="34" charset="0"/>
                <a:cs typeface="Times New Roman" panose="02020603050405020304" pitchFamily="18" charset="0"/>
              </a:rPr>
              <a:t>Dynamiken von Spaltungen </a:t>
            </a:r>
            <a:endParaRPr lang="de-DE"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2800" kern="100" dirty="0">
                <a:effectLst/>
                <a:latin typeface="Calibri" panose="020F0502020204030204" pitchFamily="34" charset="0"/>
                <a:ea typeface="Calibri" panose="020F0502020204030204" pitchFamily="34" charset="0"/>
                <a:cs typeface="Times New Roman" panose="02020603050405020304" pitchFamily="18" charset="0"/>
              </a:rPr>
              <a:t>Kosten durch Krankheitsausfälle u.v.m.</a:t>
            </a:r>
          </a:p>
          <a:p>
            <a:endParaRPr lang="de-DE" dirty="0"/>
          </a:p>
        </p:txBody>
      </p:sp>
      <p:sp>
        <p:nvSpPr>
          <p:cNvPr id="4" name="Datumsplatzhalter 3">
            <a:extLst>
              <a:ext uri="{FF2B5EF4-FFF2-40B4-BE49-F238E27FC236}">
                <a16:creationId xmlns:a16="http://schemas.microsoft.com/office/drawing/2014/main" id="{B8ED6728-CFA1-7EEF-0117-1D9312EB1690}"/>
              </a:ext>
            </a:extLst>
          </p:cNvPr>
          <p:cNvSpPr>
            <a:spLocks noGrp="1"/>
          </p:cNvSpPr>
          <p:nvPr>
            <p:ph type="dt" sz="half" idx="10"/>
          </p:nvPr>
        </p:nvSpPr>
        <p:spPr/>
        <p:txBody>
          <a:bodyPr/>
          <a:lstStyle/>
          <a:p>
            <a:r>
              <a:rPr lang="de-DE"/>
              <a:t>06.07.2023 SDG an der Uni</a:t>
            </a:r>
            <a:endParaRPr lang="de-DE" dirty="0"/>
          </a:p>
        </p:txBody>
      </p:sp>
      <p:sp>
        <p:nvSpPr>
          <p:cNvPr id="5" name="Fußzeilenplatzhalter 4">
            <a:extLst>
              <a:ext uri="{FF2B5EF4-FFF2-40B4-BE49-F238E27FC236}">
                <a16:creationId xmlns:a16="http://schemas.microsoft.com/office/drawing/2014/main" id="{954E74EB-4E22-67E0-888C-1140A7A1C063}"/>
              </a:ext>
            </a:extLst>
          </p:cNvPr>
          <p:cNvSpPr>
            <a:spLocks noGrp="1"/>
          </p:cNvSpPr>
          <p:nvPr>
            <p:ph type="ftr" sz="quarter" idx="11"/>
          </p:nvPr>
        </p:nvSpPr>
        <p:spPr/>
        <p:txBody>
          <a:bodyPr/>
          <a:lstStyle/>
          <a:p>
            <a:r>
              <a:rPr lang="de-DE"/>
              <a:t>Silke Schnabel &amp; Friederike Wardenga</a:t>
            </a:r>
            <a:endParaRPr lang="de-DE" dirty="0"/>
          </a:p>
        </p:txBody>
      </p:sp>
      <p:sp>
        <p:nvSpPr>
          <p:cNvPr id="6" name="Foliennummernplatzhalter 5">
            <a:extLst>
              <a:ext uri="{FF2B5EF4-FFF2-40B4-BE49-F238E27FC236}">
                <a16:creationId xmlns:a16="http://schemas.microsoft.com/office/drawing/2014/main" id="{8C7BDCA2-CEC4-2DCB-0712-582A4A14E426}"/>
              </a:ext>
            </a:extLst>
          </p:cNvPr>
          <p:cNvSpPr>
            <a:spLocks noGrp="1"/>
          </p:cNvSpPr>
          <p:nvPr>
            <p:ph type="sldNum" sz="quarter" idx="12"/>
          </p:nvPr>
        </p:nvSpPr>
        <p:spPr/>
        <p:txBody>
          <a:bodyPr/>
          <a:lstStyle/>
          <a:p>
            <a:fld id="{F02E3053-134E-4277-AEEB-07965A68EEAB}" type="slidenum">
              <a:rPr lang="de-DE" smtClean="0"/>
              <a:t>37</a:t>
            </a:fld>
            <a:endParaRPr lang="de-DE"/>
          </a:p>
        </p:txBody>
      </p:sp>
    </p:spTree>
    <p:extLst>
      <p:ext uri="{BB962C8B-B14F-4D97-AF65-F5344CB8AC3E}">
        <p14:creationId xmlns:p14="http://schemas.microsoft.com/office/powerpoint/2010/main" val="4143741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614460-ADC3-43F0-AF13-9BFBAD55C82E}"/>
              </a:ext>
            </a:extLst>
          </p:cNvPr>
          <p:cNvSpPr>
            <a:spLocks noGrp="1"/>
          </p:cNvSpPr>
          <p:nvPr>
            <p:ph type="title"/>
          </p:nvPr>
        </p:nvSpPr>
        <p:spPr/>
        <p:txBody>
          <a:bodyPr/>
          <a:lstStyle/>
          <a:p>
            <a:r>
              <a:rPr lang="de-DE" dirty="0" err="1"/>
              <a:t>How</a:t>
            </a:r>
            <a:r>
              <a:rPr lang="de-DE" dirty="0"/>
              <a:t> </a:t>
            </a:r>
            <a:r>
              <a:rPr lang="de-DE" dirty="0" err="1"/>
              <a:t>to</a:t>
            </a:r>
            <a:r>
              <a:rPr lang="de-DE" dirty="0"/>
              <a:t>?</a:t>
            </a:r>
          </a:p>
        </p:txBody>
      </p:sp>
      <p:sp>
        <p:nvSpPr>
          <p:cNvPr id="3" name="Inhaltsplatzhalter 2">
            <a:extLst>
              <a:ext uri="{FF2B5EF4-FFF2-40B4-BE49-F238E27FC236}">
                <a16:creationId xmlns:a16="http://schemas.microsoft.com/office/drawing/2014/main" id="{79465D09-CDCF-4296-8C36-25FB3C63141B}"/>
              </a:ext>
            </a:extLst>
          </p:cNvPr>
          <p:cNvSpPr>
            <a:spLocks noGrp="1"/>
          </p:cNvSpPr>
          <p:nvPr>
            <p:ph idx="1"/>
          </p:nvPr>
        </p:nvSpPr>
        <p:spPr/>
        <p:txBody>
          <a:bodyPr/>
          <a:lstStyle/>
          <a:p>
            <a:r>
              <a:rPr lang="de-DE" dirty="0"/>
              <a:t>Wer ist an der Universität zuständig für sexualisierte Diskriminierung, Belästigung und Gewalt?</a:t>
            </a:r>
          </a:p>
          <a:p>
            <a:r>
              <a:rPr lang="de-DE" dirty="0"/>
              <a:t>An wen können Sie sich mit Ihren Anliegen wenden?</a:t>
            </a:r>
            <a:br>
              <a:rPr lang="de-DE" dirty="0"/>
            </a:br>
            <a:endParaRPr lang="de-DE" dirty="0"/>
          </a:p>
        </p:txBody>
      </p:sp>
    </p:spTree>
    <p:extLst>
      <p:ext uri="{BB962C8B-B14F-4D97-AF65-F5344CB8AC3E}">
        <p14:creationId xmlns:p14="http://schemas.microsoft.com/office/powerpoint/2010/main" val="3681080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CC4D4-970C-46E6-9E92-B7F5908AF0F2}"/>
              </a:ext>
            </a:extLst>
          </p:cNvPr>
          <p:cNvSpPr>
            <a:spLocks noGrp="1"/>
          </p:cNvSpPr>
          <p:nvPr>
            <p:ph type="title"/>
          </p:nvPr>
        </p:nvSpPr>
        <p:spPr>
          <a:xfrm>
            <a:off x="838200" y="754592"/>
            <a:ext cx="10515600" cy="1325563"/>
          </a:xfrm>
        </p:spPr>
        <p:txBody>
          <a:bodyPr/>
          <a:lstStyle/>
          <a:p>
            <a:r>
              <a:rPr lang="de-DE" dirty="0"/>
              <a:t>Rechtliche Grundlage</a:t>
            </a:r>
            <a:br>
              <a:rPr lang="de-DE" dirty="0"/>
            </a:br>
            <a:endParaRPr lang="de-DE" dirty="0"/>
          </a:p>
        </p:txBody>
      </p:sp>
      <p:sp>
        <p:nvSpPr>
          <p:cNvPr id="3" name="Inhaltsplatzhalter 2">
            <a:extLst>
              <a:ext uri="{FF2B5EF4-FFF2-40B4-BE49-F238E27FC236}">
                <a16:creationId xmlns:a16="http://schemas.microsoft.com/office/drawing/2014/main" id="{44E2F47F-582F-4B24-A568-8E6D85154FCC}"/>
              </a:ext>
            </a:extLst>
          </p:cNvPr>
          <p:cNvSpPr>
            <a:spLocks noGrp="1"/>
          </p:cNvSpPr>
          <p:nvPr>
            <p:ph idx="1"/>
          </p:nvPr>
        </p:nvSpPr>
        <p:spPr>
          <a:xfrm>
            <a:off x="905934" y="1984110"/>
            <a:ext cx="10515600" cy="4351338"/>
          </a:xfrm>
        </p:spPr>
        <p:txBody>
          <a:bodyPr/>
          <a:lstStyle/>
          <a:p>
            <a:pPr marL="0" indent="0">
              <a:buNone/>
            </a:pPr>
            <a:r>
              <a:rPr lang="de-DE" dirty="0"/>
              <a:t>§ 18 (1) </a:t>
            </a:r>
            <a:r>
              <a:rPr lang="de-DE" dirty="0" err="1"/>
              <a:t>GlG</a:t>
            </a:r>
            <a:r>
              <a:rPr lang="de-DE" dirty="0"/>
              <a:t> M-V: </a:t>
            </a:r>
          </a:p>
          <a:p>
            <a:pPr marL="0" indent="0">
              <a:buNone/>
            </a:pPr>
            <a:r>
              <a:rPr lang="de-DE" dirty="0"/>
              <a:t>Zu den Aufgaben der Gleichstellungsbeauftragten gehört insbesondere…</a:t>
            </a:r>
          </a:p>
          <a:p>
            <a:pPr marL="0" indent="0">
              <a:buNone/>
            </a:pPr>
            <a:r>
              <a:rPr lang="de-DE" dirty="0"/>
              <a:t>3. die Begleitung des Vollzugs des Allgemeinen Gleichbehandlungsgesetzes im Hinblick auf den Schutz vor Benachteiligungen wegen des Geschlechts und sexueller Belästigung in der Dienststelle.</a:t>
            </a:r>
          </a:p>
          <a:p>
            <a:endParaRPr lang="de-DE" dirty="0"/>
          </a:p>
        </p:txBody>
      </p:sp>
    </p:spTree>
    <p:extLst>
      <p:ext uri="{BB962C8B-B14F-4D97-AF65-F5344CB8AC3E}">
        <p14:creationId xmlns:p14="http://schemas.microsoft.com/office/powerpoint/2010/main" val="1935198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0B61394-EFDB-CE47-8BDF-12148145A301}"/>
              </a:ext>
            </a:extLst>
          </p:cNvPr>
          <p:cNvSpPr/>
          <p:nvPr/>
        </p:nvSpPr>
        <p:spPr>
          <a:xfrm>
            <a:off x="6684579" y="930166"/>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„Sexualisierte Gewalt“</a:t>
            </a:r>
          </a:p>
        </p:txBody>
      </p:sp>
      <p:sp>
        <p:nvSpPr>
          <p:cNvPr id="3" name="Rechteck 2">
            <a:extLst>
              <a:ext uri="{FF2B5EF4-FFF2-40B4-BE49-F238E27FC236}">
                <a16:creationId xmlns:a16="http://schemas.microsoft.com/office/drawing/2014/main" id="{CB999FCF-3D78-224A-97D6-A0330D38D233}"/>
              </a:ext>
            </a:extLst>
          </p:cNvPr>
          <p:cNvSpPr/>
          <p:nvPr/>
        </p:nvSpPr>
        <p:spPr>
          <a:xfrm>
            <a:off x="6684579" y="2719551"/>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„Sexueller Missbrauch“</a:t>
            </a:r>
          </a:p>
        </p:txBody>
      </p:sp>
      <p:sp>
        <p:nvSpPr>
          <p:cNvPr id="4" name="Rechteck 3">
            <a:extLst>
              <a:ext uri="{FF2B5EF4-FFF2-40B4-BE49-F238E27FC236}">
                <a16:creationId xmlns:a16="http://schemas.microsoft.com/office/drawing/2014/main" id="{6FC01181-2A9D-0E45-BFA2-549224ED3EB7}"/>
              </a:ext>
            </a:extLst>
          </p:cNvPr>
          <p:cNvSpPr/>
          <p:nvPr/>
        </p:nvSpPr>
        <p:spPr>
          <a:xfrm>
            <a:off x="835572" y="930166"/>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 Belästigung am Arbeitsplatz“</a:t>
            </a:r>
          </a:p>
        </p:txBody>
      </p:sp>
      <p:sp>
        <p:nvSpPr>
          <p:cNvPr id="5" name="Rechteck 4">
            <a:extLst>
              <a:ext uri="{FF2B5EF4-FFF2-40B4-BE49-F238E27FC236}">
                <a16:creationId xmlns:a16="http://schemas.microsoft.com/office/drawing/2014/main" id="{E8E0FDFD-89E3-9E4C-B750-B9A02DF1D4FA}"/>
              </a:ext>
            </a:extLst>
          </p:cNvPr>
          <p:cNvSpPr/>
          <p:nvPr/>
        </p:nvSpPr>
        <p:spPr>
          <a:xfrm>
            <a:off x="835572" y="2719552"/>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„Sexueller Übergriff“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 Nötigung“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„Vergewaltigung“</a:t>
            </a:r>
          </a:p>
        </p:txBody>
      </p:sp>
      <p:sp>
        <p:nvSpPr>
          <p:cNvPr id="6" name="Rechteck 5">
            <a:extLst>
              <a:ext uri="{FF2B5EF4-FFF2-40B4-BE49-F238E27FC236}">
                <a16:creationId xmlns:a16="http://schemas.microsoft.com/office/drawing/2014/main" id="{AE501578-A852-5C42-8B94-EE66A3A373B3}"/>
              </a:ext>
            </a:extLst>
          </p:cNvPr>
          <p:cNvSpPr/>
          <p:nvPr/>
        </p:nvSpPr>
        <p:spPr>
          <a:xfrm>
            <a:off x="6684579" y="4508938"/>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„Sexualisierte Diskriminierung“</a:t>
            </a:r>
          </a:p>
        </p:txBody>
      </p:sp>
      <p:sp>
        <p:nvSpPr>
          <p:cNvPr id="7" name="Rechteck 6">
            <a:extLst>
              <a:ext uri="{FF2B5EF4-FFF2-40B4-BE49-F238E27FC236}">
                <a16:creationId xmlns:a16="http://schemas.microsoft.com/office/drawing/2014/main" id="{518B3E2A-5F20-E344-A079-7C3E45744EEC}"/>
              </a:ext>
            </a:extLst>
          </p:cNvPr>
          <p:cNvSpPr/>
          <p:nvPr/>
        </p:nvSpPr>
        <p:spPr>
          <a:xfrm>
            <a:off x="835572" y="4508938"/>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 Grenzverletzungen“</a:t>
            </a:r>
          </a:p>
        </p:txBody>
      </p:sp>
      <p:sp>
        <p:nvSpPr>
          <p:cNvPr id="8" name="Rechteck 7">
            <a:extLst>
              <a:ext uri="{FF2B5EF4-FFF2-40B4-BE49-F238E27FC236}">
                <a16:creationId xmlns:a16="http://schemas.microsoft.com/office/drawing/2014/main" id="{821BEE55-8BF5-C14D-A854-293520798E51}"/>
              </a:ext>
            </a:extLst>
          </p:cNvPr>
          <p:cNvSpPr/>
          <p:nvPr/>
        </p:nvSpPr>
        <p:spPr>
          <a:xfrm>
            <a:off x="835573" y="248307"/>
            <a:ext cx="10373710" cy="5360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„Sexismus“</a:t>
            </a:r>
          </a:p>
        </p:txBody>
      </p:sp>
      <p:sp>
        <p:nvSpPr>
          <p:cNvPr id="9" name="Rechteck 8">
            <a:extLst>
              <a:ext uri="{FF2B5EF4-FFF2-40B4-BE49-F238E27FC236}">
                <a16:creationId xmlns:a16="http://schemas.microsoft.com/office/drawing/2014/main" id="{AB9C5AB5-2429-F54B-9A8A-888E03C3982C}"/>
              </a:ext>
            </a:extLst>
          </p:cNvPr>
          <p:cNvSpPr/>
          <p:nvPr/>
        </p:nvSpPr>
        <p:spPr>
          <a:xfrm>
            <a:off x="835572" y="6298324"/>
            <a:ext cx="10373710" cy="5360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„Sexualisierte Diskriminierung und Gewalt (SDG)“</a:t>
            </a:r>
          </a:p>
        </p:txBody>
      </p:sp>
    </p:spTree>
    <p:extLst>
      <p:ext uri="{BB962C8B-B14F-4D97-AF65-F5344CB8AC3E}">
        <p14:creationId xmlns:p14="http://schemas.microsoft.com/office/powerpoint/2010/main" val="413695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832B20-354B-45D4-B9C4-912B815F1BC2}"/>
              </a:ext>
            </a:extLst>
          </p:cNvPr>
          <p:cNvSpPr>
            <a:spLocks noGrp="1"/>
          </p:cNvSpPr>
          <p:nvPr>
            <p:ph type="title"/>
          </p:nvPr>
        </p:nvSpPr>
        <p:spPr/>
        <p:txBody>
          <a:bodyPr/>
          <a:lstStyle/>
          <a:p>
            <a:r>
              <a:rPr lang="de-DE" dirty="0"/>
              <a:t>Beratungsstelle</a:t>
            </a:r>
          </a:p>
        </p:txBody>
      </p:sp>
      <p:sp>
        <p:nvSpPr>
          <p:cNvPr id="3" name="Inhaltsplatzhalter 2">
            <a:extLst>
              <a:ext uri="{FF2B5EF4-FFF2-40B4-BE49-F238E27FC236}">
                <a16:creationId xmlns:a16="http://schemas.microsoft.com/office/drawing/2014/main" id="{D4FC6757-77A4-44EF-9384-17762835FAE8}"/>
              </a:ext>
            </a:extLst>
          </p:cNvPr>
          <p:cNvSpPr>
            <a:spLocks noGrp="1"/>
          </p:cNvSpPr>
          <p:nvPr>
            <p:ph idx="1"/>
          </p:nvPr>
        </p:nvSpPr>
        <p:spPr/>
        <p:txBody>
          <a:bodyPr/>
          <a:lstStyle/>
          <a:p>
            <a:r>
              <a:rPr lang="de-DE" dirty="0"/>
              <a:t>Die Gleichstellungsbeauftragte (GSB) ist zur absoluten Vertraulichkeit verpflichtet.</a:t>
            </a:r>
          </a:p>
          <a:p>
            <a:r>
              <a:rPr lang="de-DE" dirty="0"/>
              <a:t>Die Beratung findet im geschützten Rahmen statt.</a:t>
            </a:r>
          </a:p>
          <a:p>
            <a:r>
              <a:rPr lang="de-DE" dirty="0"/>
              <a:t>Die GSB informiert über den rechtlichen Rahmen und Handlungsoptionen.</a:t>
            </a:r>
          </a:p>
          <a:p>
            <a:r>
              <a:rPr lang="de-DE" dirty="0"/>
              <a:t>Die GSB ergreift keine Maßnahmen (z. Intervention) ohne den ausdrücklichen Auftrag der ratsuchenden Person.</a:t>
            </a:r>
          </a:p>
          <a:p>
            <a:r>
              <a:rPr lang="de-DE" dirty="0"/>
              <a:t>Weitere Schritte erfolgen nur nach Absprache.</a:t>
            </a:r>
          </a:p>
          <a:p>
            <a:r>
              <a:rPr lang="de-DE" dirty="0"/>
              <a:t>Die Anonymität wird gewahrt!</a:t>
            </a:r>
          </a:p>
          <a:p>
            <a:endParaRPr lang="de-DE" dirty="0"/>
          </a:p>
        </p:txBody>
      </p:sp>
    </p:spTree>
    <p:extLst>
      <p:ext uri="{BB962C8B-B14F-4D97-AF65-F5344CB8AC3E}">
        <p14:creationId xmlns:p14="http://schemas.microsoft.com/office/powerpoint/2010/main" val="1821110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A34C9-1244-4C18-AE8D-29CB24102FDB}"/>
              </a:ext>
            </a:extLst>
          </p:cNvPr>
          <p:cNvSpPr>
            <a:spLocks noGrp="1"/>
          </p:cNvSpPr>
          <p:nvPr>
            <p:ph type="title"/>
          </p:nvPr>
        </p:nvSpPr>
        <p:spPr/>
        <p:txBody>
          <a:bodyPr/>
          <a:lstStyle/>
          <a:p>
            <a:r>
              <a:rPr lang="de-DE" dirty="0"/>
              <a:t>Beschwerdestelle</a:t>
            </a:r>
          </a:p>
        </p:txBody>
      </p:sp>
      <p:sp>
        <p:nvSpPr>
          <p:cNvPr id="3" name="Inhaltsplatzhalter 2">
            <a:extLst>
              <a:ext uri="{FF2B5EF4-FFF2-40B4-BE49-F238E27FC236}">
                <a16:creationId xmlns:a16="http://schemas.microsoft.com/office/drawing/2014/main" id="{F27546E5-35F7-4636-8F6F-872C2BD56F68}"/>
              </a:ext>
            </a:extLst>
          </p:cNvPr>
          <p:cNvSpPr>
            <a:spLocks noGrp="1"/>
          </p:cNvSpPr>
          <p:nvPr>
            <p:ph idx="1"/>
          </p:nvPr>
        </p:nvSpPr>
        <p:spPr/>
        <p:txBody>
          <a:bodyPr/>
          <a:lstStyle/>
          <a:p>
            <a:r>
              <a:rPr lang="de-DE" dirty="0"/>
              <a:t>An der UG fundieren das Personalreferat und das Justiziariat als Beschwerdestellen.</a:t>
            </a:r>
          </a:p>
          <a:p>
            <a:r>
              <a:rPr lang="de-DE" dirty="0"/>
              <a:t>Nach Eingang einer formalen Beschwerde wird diese dort geprüft und an die Fallkommission weitergeleitet.</a:t>
            </a:r>
          </a:p>
          <a:p>
            <a:r>
              <a:rPr lang="de-DE" dirty="0"/>
              <a:t>Dabei wird ein Verfahren in Gang gesetzt, dass seitens der Dienststelle geführt wird und von der*dem Betroffenen nicht mehr gestoppt werden kann.</a:t>
            </a:r>
          </a:p>
          <a:p>
            <a:r>
              <a:rPr lang="de-DE" dirty="0"/>
              <a:t>Sobald die Dienststelle eine Stellungnahme der*des Beschuldigten anfordert, ist die Anonymität der </a:t>
            </a:r>
            <a:r>
              <a:rPr lang="de-DE" dirty="0" err="1"/>
              <a:t>beschwerdeführenden</a:t>
            </a:r>
            <a:r>
              <a:rPr lang="de-DE" dirty="0"/>
              <a:t> Person aufgehoben!</a:t>
            </a:r>
          </a:p>
        </p:txBody>
      </p:sp>
    </p:spTree>
    <p:extLst>
      <p:ext uri="{BB962C8B-B14F-4D97-AF65-F5344CB8AC3E}">
        <p14:creationId xmlns:p14="http://schemas.microsoft.com/office/powerpoint/2010/main" val="3780418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B8CFB3-5142-3EEF-27C2-C535C6B5DF4E}"/>
              </a:ext>
            </a:extLst>
          </p:cNvPr>
          <p:cNvSpPr>
            <a:spLocks noGrp="1"/>
          </p:cNvSpPr>
          <p:nvPr>
            <p:ph type="title"/>
          </p:nvPr>
        </p:nvSpPr>
        <p:spPr>
          <a:xfrm>
            <a:off x="838200" y="1981890"/>
            <a:ext cx="10515600" cy="1325563"/>
          </a:xfrm>
        </p:spPr>
        <p:txBody>
          <a:bodyPr>
            <a:normAutofit/>
          </a:bodyPr>
          <a:lstStyle/>
          <a:p>
            <a:r>
              <a:rPr lang="de-DE" sz="6600" dirty="0"/>
              <a:t>Was können wir tun?</a:t>
            </a:r>
          </a:p>
        </p:txBody>
      </p:sp>
      <p:sp>
        <p:nvSpPr>
          <p:cNvPr id="4" name="Datumsplatzhalter 3">
            <a:extLst>
              <a:ext uri="{FF2B5EF4-FFF2-40B4-BE49-F238E27FC236}">
                <a16:creationId xmlns:a16="http://schemas.microsoft.com/office/drawing/2014/main" id="{D50FA9E1-B819-3047-D713-C8A2FBB601BF}"/>
              </a:ext>
            </a:extLst>
          </p:cNvPr>
          <p:cNvSpPr>
            <a:spLocks noGrp="1"/>
          </p:cNvSpPr>
          <p:nvPr>
            <p:ph type="dt" sz="half" idx="10"/>
          </p:nvPr>
        </p:nvSpPr>
        <p:spPr/>
        <p:txBody>
          <a:bodyPr/>
          <a:lstStyle/>
          <a:p>
            <a:r>
              <a:rPr lang="de-DE"/>
              <a:t>06.07.2023 SDG an der Uni</a:t>
            </a:r>
            <a:endParaRPr lang="de-DE" dirty="0"/>
          </a:p>
        </p:txBody>
      </p:sp>
      <p:sp>
        <p:nvSpPr>
          <p:cNvPr id="5" name="Fußzeilenplatzhalter 4">
            <a:extLst>
              <a:ext uri="{FF2B5EF4-FFF2-40B4-BE49-F238E27FC236}">
                <a16:creationId xmlns:a16="http://schemas.microsoft.com/office/drawing/2014/main" id="{CDF80294-E9AF-0359-BF83-F00AA3E8DA35}"/>
              </a:ext>
            </a:extLst>
          </p:cNvPr>
          <p:cNvSpPr>
            <a:spLocks noGrp="1"/>
          </p:cNvSpPr>
          <p:nvPr>
            <p:ph type="ftr" sz="quarter" idx="11"/>
          </p:nvPr>
        </p:nvSpPr>
        <p:spPr/>
        <p:txBody>
          <a:bodyPr/>
          <a:lstStyle/>
          <a:p>
            <a:r>
              <a:rPr lang="de-DE"/>
              <a:t>Silke Schnabel &amp; Friederike Wardenga</a:t>
            </a:r>
            <a:endParaRPr lang="de-DE" dirty="0"/>
          </a:p>
        </p:txBody>
      </p:sp>
      <p:sp>
        <p:nvSpPr>
          <p:cNvPr id="6" name="Foliennummernplatzhalter 5">
            <a:extLst>
              <a:ext uri="{FF2B5EF4-FFF2-40B4-BE49-F238E27FC236}">
                <a16:creationId xmlns:a16="http://schemas.microsoft.com/office/drawing/2014/main" id="{7CD265A0-8477-4BDB-4331-6DF043FB0CE9}"/>
              </a:ext>
            </a:extLst>
          </p:cNvPr>
          <p:cNvSpPr>
            <a:spLocks noGrp="1"/>
          </p:cNvSpPr>
          <p:nvPr>
            <p:ph type="sldNum" sz="quarter" idx="12"/>
          </p:nvPr>
        </p:nvSpPr>
        <p:spPr/>
        <p:txBody>
          <a:bodyPr/>
          <a:lstStyle/>
          <a:p>
            <a:fld id="{F02E3053-134E-4277-AEEB-07965A68EEAB}" type="slidenum">
              <a:rPr lang="de-DE" smtClean="0"/>
              <a:t>42</a:t>
            </a:fld>
            <a:endParaRPr lang="de-DE"/>
          </a:p>
        </p:txBody>
      </p:sp>
    </p:spTree>
    <p:extLst>
      <p:ext uri="{BB962C8B-B14F-4D97-AF65-F5344CB8AC3E}">
        <p14:creationId xmlns:p14="http://schemas.microsoft.com/office/powerpoint/2010/main" val="3636148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AC535A-344F-F135-B3B6-B4997BCEEEF5}"/>
              </a:ext>
            </a:extLst>
          </p:cNvPr>
          <p:cNvSpPr>
            <a:spLocks noGrp="1"/>
          </p:cNvSpPr>
          <p:nvPr>
            <p:ph type="title"/>
          </p:nvPr>
        </p:nvSpPr>
        <p:spPr/>
        <p:txBody>
          <a:bodyPr/>
          <a:lstStyle/>
          <a:p>
            <a:r>
              <a:rPr lang="de-DE" dirty="0"/>
              <a:t>Was unternehmen (andere) Hochschulen?</a:t>
            </a:r>
          </a:p>
        </p:txBody>
      </p:sp>
      <p:sp>
        <p:nvSpPr>
          <p:cNvPr id="3" name="Inhaltsplatzhalter 2">
            <a:extLst>
              <a:ext uri="{FF2B5EF4-FFF2-40B4-BE49-F238E27FC236}">
                <a16:creationId xmlns:a16="http://schemas.microsoft.com/office/drawing/2014/main" id="{E08356F7-5F9D-A18E-50CC-B5BA0304BEAA}"/>
              </a:ext>
            </a:extLst>
          </p:cNvPr>
          <p:cNvSpPr>
            <a:spLocks noGrp="1"/>
          </p:cNvSpPr>
          <p:nvPr>
            <p:ph idx="1"/>
          </p:nvPr>
        </p:nvSpPr>
        <p:spPr/>
        <p:txBody>
          <a:bodyPr>
            <a:normAutofit fontScale="62500" lnSpcReduction="20000"/>
          </a:bodyPr>
          <a:lstStyle/>
          <a:p>
            <a:pPr>
              <a:lnSpc>
                <a:spcPct val="107000"/>
              </a:lnSpc>
            </a:pPr>
            <a:r>
              <a:rPr lang="de-DE" sz="3200" kern="100" dirty="0">
                <a:effectLst/>
                <a:latin typeface="Calibri" panose="020F0502020204030204" pitchFamily="34" charset="0"/>
                <a:ea typeface="Calibri" panose="020F0502020204030204" pitchFamily="34" charset="0"/>
                <a:cs typeface="Times New Roman" panose="02020603050405020304" pitchFamily="18" charset="0"/>
              </a:rPr>
              <a:t>Gleichstellungsbeauftragte + AStA, </a:t>
            </a:r>
          </a:p>
          <a:p>
            <a:pPr>
              <a:lnSpc>
                <a:spcPct val="107000"/>
              </a:lnSpc>
            </a:pPr>
            <a:r>
              <a:rPr lang="de-DE" sz="3200" kern="100" dirty="0">
                <a:effectLst/>
                <a:latin typeface="Calibri" panose="020F0502020204030204" pitchFamily="34" charset="0"/>
                <a:ea typeface="Calibri" panose="020F0502020204030204" pitchFamily="34" charset="0"/>
                <a:cs typeface="Times New Roman" panose="02020603050405020304" pitchFamily="18" charset="0"/>
              </a:rPr>
              <a:t>Beratung durch Ombudsstellen od. externe Psycholog*innen,</a:t>
            </a:r>
          </a:p>
          <a:p>
            <a:pPr>
              <a:lnSpc>
                <a:spcPct val="107000"/>
              </a:lnSpc>
            </a:pPr>
            <a:r>
              <a:rPr lang="de-DE" sz="3200" kern="100" dirty="0">
                <a:effectLst/>
                <a:latin typeface="Calibri" panose="020F0502020204030204" pitchFamily="34" charset="0"/>
                <a:ea typeface="Calibri" panose="020F0502020204030204" pitchFamily="34" charset="0"/>
                <a:cs typeface="Times New Roman" panose="02020603050405020304" pitchFamily="18" charset="0"/>
              </a:rPr>
              <a:t>z.T. verpflichtende Seminare zum Thema Machtmissbrauch für hauptamtliche Dozierende (z.B. Kunstakademie Münster)</a:t>
            </a:r>
          </a:p>
          <a:p>
            <a:pPr>
              <a:lnSpc>
                <a:spcPct val="107000"/>
              </a:lnSpc>
            </a:pPr>
            <a:r>
              <a:rPr lang="de-DE" sz="3200" kern="100" dirty="0">
                <a:effectLst/>
                <a:latin typeface="Calibri" panose="020F0502020204030204" pitchFamily="34" charset="0"/>
                <a:ea typeface="Calibri" panose="020F0502020204030204" pitchFamily="34" charset="0"/>
                <a:cs typeface="Times New Roman" panose="02020603050405020304" pitchFamily="18" charset="0"/>
              </a:rPr>
              <a:t>Weitere Maßnahmen: z.B. Videoüberwachung in Parkgaragen, Begleitservice zum Auto</a:t>
            </a:r>
          </a:p>
          <a:p>
            <a:pPr>
              <a:lnSpc>
                <a:spcPct val="107000"/>
              </a:lnSpc>
            </a:pPr>
            <a:r>
              <a:rPr lang="de-DE" sz="3200" kern="100" dirty="0">
                <a:effectLst/>
                <a:latin typeface="Calibri" panose="020F0502020204030204" pitchFamily="34" charset="0"/>
                <a:ea typeface="Calibri" panose="020F0502020204030204" pitchFamily="34" charset="0"/>
                <a:cs typeface="Times New Roman" panose="02020603050405020304" pitchFamily="18" charset="0"/>
              </a:rPr>
              <a:t>Prävention Machtmissbrauch z.B. Trennung von Betreuung und Bewertung in Promotion</a:t>
            </a:r>
          </a:p>
          <a:p>
            <a:pPr>
              <a:lnSpc>
                <a:spcPct val="107000"/>
              </a:lnSpc>
            </a:pPr>
            <a:r>
              <a:rPr lang="de-DE" sz="3200" kern="100" dirty="0">
                <a:effectLst/>
                <a:latin typeface="Calibri" panose="020F0502020204030204" pitchFamily="34" charset="0"/>
                <a:ea typeface="Calibri" panose="020F0502020204030204" pitchFamily="34" charset="0"/>
                <a:cs typeface="Times New Roman" panose="02020603050405020304" pitchFamily="18" charset="0"/>
              </a:rPr>
              <a:t>BaWü stellt externe Vertrauensanwältin</a:t>
            </a:r>
          </a:p>
          <a:p>
            <a:pPr>
              <a:lnSpc>
                <a:spcPct val="107000"/>
              </a:lnSpc>
            </a:pPr>
            <a:r>
              <a:rPr lang="de-DE" sz="3200" kern="100" dirty="0">
                <a:effectLst/>
                <a:latin typeface="Calibri" panose="020F0502020204030204" pitchFamily="34" charset="0"/>
                <a:ea typeface="Calibri" panose="020F0502020204030204" pitchFamily="34" charset="0"/>
                <a:cs typeface="Times New Roman" panose="02020603050405020304" pitchFamily="18" charset="0"/>
              </a:rPr>
              <a:t>Berlin: Tarifverträge für Studentische Mitarbeitende mit mind. 24 Monaten Laufzeit</a:t>
            </a:r>
          </a:p>
          <a:p>
            <a:pPr>
              <a:lnSpc>
                <a:spcPct val="107000"/>
              </a:lnSpc>
            </a:pPr>
            <a:r>
              <a:rPr lang="de-DE" sz="3200" kern="100" dirty="0">
                <a:effectLst/>
                <a:latin typeface="Calibri" panose="020F0502020204030204" pitchFamily="34" charset="0"/>
                <a:ea typeface="Calibri" panose="020F0502020204030204" pitchFamily="34" charset="0"/>
                <a:cs typeface="Times New Roman" panose="02020603050405020304" pitchFamily="18" charset="0"/>
              </a:rPr>
              <a:t>Anonymisierte Prüfungen z.B. in Bayern im Gespräch (s. Studie Max oder Murat)</a:t>
            </a:r>
          </a:p>
          <a:p>
            <a:pPr>
              <a:lnSpc>
                <a:spcPct val="107000"/>
              </a:lnSpc>
            </a:pPr>
            <a:r>
              <a:rPr lang="de-DE" sz="3200" kern="100" dirty="0">
                <a:effectLst/>
                <a:latin typeface="Calibri" panose="020F0502020204030204" pitchFamily="34" charset="0"/>
                <a:ea typeface="Calibri" panose="020F0502020204030204" pitchFamily="34" charset="0"/>
                <a:cs typeface="Times New Roman" panose="02020603050405020304" pitchFamily="18" charset="0"/>
              </a:rPr>
              <a:t>Kampagnen zum Thema (z.B. Bochum)</a:t>
            </a:r>
          </a:p>
          <a:p>
            <a:pPr>
              <a:lnSpc>
                <a:spcPct val="107000"/>
              </a:lnSpc>
              <a:spcAft>
                <a:spcPts val="800"/>
              </a:spcAft>
            </a:pPr>
            <a:r>
              <a:rPr lang="de-DE" sz="3200" kern="100" dirty="0" err="1">
                <a:effectLst/>
                <a:latin typeface="Calibri" panose="020F0502020204030204" pitchFamily="34" charset="0"/>
                <a:ea typeface="Calibri" panose="020F0502020204030204" pitchFamily="34" charset="0"/>
                <a:cs typeface="Times New Roman" panose="02020603050405020304" pitchFamily="18" charset="0"/>
              </a:rPr>
              <a:t>Awarenessteams</a:t>
            </a:r>
            <a:r>
              <a:rPr lang="de-DE" sz="3200" kern="100" dirty="0">
                <a:effectLst/>
                <a:latin typeface="Calibri" panose="020F0502020204030204" pitchFamily="34" charset="0"/>
                <a:ea typeface="Calibri" panose="020F0502020204030204" pitchFamily="34" charset="0"/>
                <a:cs typeface="Times New Roman" panose="02020603050405020304" pitchFamily="18" charset="0"/>
              </a:rPr>
              <a:t> – Peerberatung durch geschulte Studierende </a:t>
            </a:r>
          </a:p>
        </p:txBody>
      </p:sp>
      <p:sp>
        <p:nvSpPr>
          <p:cNvPr id="4" name="Datumsplatzhalter 3">
            <a:extLst>
              <a:ext uri="{FF2B5EF4-FFF2-40B4-BE49-F238E27FC236}">
                <a16:creationId xmlns:a16="http://schemas.microsoft.com/office/drawing/2014/main" id="{5BDB65B3-3BFC-8F44-128E-B201BE20C27B}"/>
              </a:ext>
            </a:extLst>
          </p:cNvPr>
          <p:cNvSpPr>
            <a:spLocks noGrp="1"/>
          </p:cNvSpPr>
          <p:nvPr>
            <p:ph type="dt" sz="half" idx="10"/>
          </p:nvPr>
        </p:nvSpPr>
        <p:spPr/>
        <p:txBody>
          <a:bodyPr/>
          <a:lstStyle/>
          <a:p>
            <a:r>
              <a:rPr lang="de-DE"/>
              <a:t>06.07.2023 SDG an der Uni</a:t>
            </a:r>
            <a:endParaRPr lang="de-DE" dirty="0"/>
          </a:p>
        </p:txBody>
      </p:sp>
      <p:sp>
        <p:nvSpPr>
          <p:cNvPr id="5" name="Fußzeilenplatzhalter 4">
            <a:extLst>
              <a:ext uri="{FF2B5EF4-FFF2-40B4-BE49-F238E27FC236}">
                <a16:creationId xmlns:a16="http://schemas.microsoft.com/office/drawing/2014/main" id="{86DF5000-85CB-1D85-3DE3-8474AAE78AFA}"/>
              </a:ext>
            </a:extLst>
          </p:cNvPr>
          <p:cNvSpPr>
            <a:spLocks noGrp="1"/>
          </p:cNvSpPr>
          <p:nvPr>
            <p:ph type="ftr" sz="quarter" idx="11"/>
          </p:nvPr>
        </p:nvSpPr>
        <p:spPr/>
        <p:txBody>
          <a:bodyPr/>
          <a:lstStyle/>
          <a:p>
            <a:r>
              <a:rPr lang="de-DE"/>
              <a:t>Silke Schnabel &amp; Friederike Wardenga</a:t>
            </a:r>
            <a:endParaRPr lang="de-DE" dirty="0"/>
          </a:p>
        </p:txBody>
      </p:sp>
      <p:sp>
        <p:nvSpPr>
          <p:cNvPr id="6" name="Foliennummernplatzhalter 5">
            <a:extLst>
              <a:ext uri="{FF2B5EF4-FFF2-40B4-BE49-F238E27FC236}">
                <a16:creationId xmlns:a16="http://schemas.microsoft.com/office/drawing/2014/main" id="{E5DBFBEF-F5B2-9EF9-C04C-2BD8FD05405F}"/>
              </a:ext>
            </a:extLst>
          </p:cNvPr>
          <p:cNvSpPr>
            <a:spLocks noGrp="1"/>
          </p:cNvSpPr>
          <p:nvPr>
            <p:ph type="sldNum" sz="quarter" idx="12"/>
          </p:nvPr>
        </p:nvSpPr>
        <p:spPr/>
        <p:txBody>
          <a:bodyPr/>
          <a:lstStyle/>
          <a:p>
            <a:fld id="{F02E3053-134E-4277-AEEB-07965A68EEAB}" type="slidenum">
              <a:rPr lang="de-DE" smtClean="0"/>
              <a:t>43</a:t>
            </a:fld>
            <a:endParaRPr lang="de-DE"/>
          </a:p>
        </p:txBody>
      </p:sp>
    </p:spTree>
    <p:extLst>
      <p:ext uri="{BB962C8B-B14F-4D97-AF65-F5344CB8AC3E}">
        <p14:creationId xmlns:p14="http://schemas.microsoft.com/office/powerpoint/2010/main" val="34958975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B4C0FA1-382E-72E0-8CA9-188C73BCD789}"/>
              </a:ext>
            </a:extLst>
          </p:cNvPr>
          <p:cNvSpPr>
            <a:spLocks noGrp="1"/>
          </p:cNvSpPr>
          <p:nvPr>
            <p:ph idx="1"/>
          </p:nvPr>
        </p:nvSpPr>
        <p:spPr>
          <a:xfrm>
            <a:off x="838200" y="940904"/>
            <a:ext cx="10515600" cy="5236059"/>
          </a:xfrm>
        </p:spPr>
        <p:txBody>
          <a:bodyPr/>
          <a:lstStyle/>
          <a:p>
            <a:pPr marL="0" indent="0">
              <a:buNone/>
            </a:pPr>
            <a:r>
              <a:rPr lang="de-DE" sz="2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Wichtig:</a:t>
            </a:r>
            <a:r>
              <a:rPr lang="de-DE" sz="2800" dirty="0">
                <a:effectLst/>
                <a:latin typeface="Calibri" panose="020F0502020204030204" pitchFamily="34" charset="0"/>
                <a:ea typeface="Calibri" panose="020F0502020204030204" pitchFamily="34" charset="0"/>
                <a:cs typeface="Times New Roman" panose="02020603050405020304" pitchFamily="18" charset="0"/>
              </a:rPr>
              <a:t> nicht nur rechtliche Schritte und Beschwerde/ Sanktionierung möglich, sondern </a:t>
            </a:r>
            <a:r>
              <a:rPr lang="de-DE" dirty="0">
                <a:latin typeface="Calibri" panose="020F0502020204030204" pitchFamily="34" charset="0"/>
                <a:ea typeface="Calibri" panose="020F0502020204030204" pitchFamily="34" charset="0"/>
                <a:cs typeface="Times New Roman" panose="02020603050405020304" pitchFamily="18" charset="0"/>
              </a:rPr>
              <a:t>a</a:t>
            </a:r>
            <a:r>
              <a:rPr lang="de-DE" sz="2800" dirty="0">
                <a:effectLst/>
                <a:latin typeface="Calibri" panose="020F0502020204030204" pitchFamily="34" charset="0"/>
                <a:ea typeface="Calibri" panose="020F0502020204030204" pitchFamily="34" charset="0"/>
                <a:cs typeface="Times New Roman" panose="02020603050405020304" pitchFamily="18" charset="0"/>
              </a:rPr>
              <a:t>uch:</a:t>
            </a:r>
          </a:p>
          <a:p>
            <a:pPr lvl="1"/>
            <a:r>
              <a:rPr lang="de-DE" dirty="0">
                <a:effectLst/>
                <a:latin typeface="Calibri" panose="020F0502020204030204" pitchFamily="34" charset="0"/>
                <a:ea typeface="Calibri" panose="020F0502020204030204" pitchFamily="34" charset="0"/>
                <a:cs typeface="Times New Roman" panose="02020603050405020304" pitchFamily="18" charset="0"/>
              </a:rPr>
              <a:t>Empowerment</a:t>
            </a:r>
          </a:p>
          <a:p>
            <a:pPr lvl="1"/>
            <a:r>
              <a:rPr lang="de-DE" dirty="0">
                <a:effectLst/>
                <a:latin typeface="Calibri" panose="020F0502020204030204" pitchFamily="34" charset="0"/>
                <a:ea typeface="Calibri" panose="020F0502020204030204" pitchFamily="34" charset="0"/>
                <a:cs typeface="Times New Roman" panose="02020603050405020304" pitchFamily="18" charset="0"/>
              </a:rPr>
              <a:t>Peerunterstützung</a:t>
            </a:r>
          </a:p>
          <a:p>
            <a:pPr lvl="1"/>
            <a:r>
              <a:rPr lang="de-DE" dirty="0" err="1">
                <a:effectLst/>
                <a:latin typeface="Calibri" panose="020F0502020204030204" pitchFamily="34" charset="0"/>
                <a:ea typeface="Calibri" panose="020F0502020204030204" pitchFamily="34" charset="0"/>
                <a:cs typeface="Times New Roman" panose="02020603050405020304" pitchFamily="18" charset="0"/>
              </a:rPr>
              <a:t>Awarenesskonzepte</a:t>
            </a:r>
            <a:endParaRPr lang="de-DE" dirty="0">
              <a:latin typeface="Calibri" panose="020F0502020204030204" pitchFamily="34" charset="0"/>
              <a:ea typeface="Calibri" panose="020F0502020204030204" pitchFamily="34" charset="0"/>
              <a:cs typeface="Times New Roman" panose="02020603050405020304" pitchFamily="18" charset="0"/>
            </a:endParaRPr>
          </a:p>
          <a:p>
            <a:pPr lvl="1"/>
            <a:r>
              <a:rPr lang="de-DE" dirty="0">
                <a:effectLst/>
                <a:latin typeface="Calibri" panose="020F0502020204030204" pitchFamily="34" charset="0"/>
                <a:ea typeface="Calibri" panose="020F0502020204030204" pitchFamily="34" charset="0"/>
                <a:cs typeface="Times New Roman" panose="02020603050405020304" pitchFamily="18" charset="0"/>
              </a:rPr>
              <a:t>Sensibilisierung </a:t>
            </a:r>
          </a:p>
          <a:p>
            <a:pPr lvl="1"/>
            <a:r>
              <a:rPr lang="de-DE" dirty="0">
                <a:effectLst/>
                <a:latin typeface="Calibri" panose="020F0502020204030204" pitchFamily="34" charset="0"/>
                <a:ea typeface="Calibri" panose="020F0502020204030204" pitchFamily="34" charset="0"/>
                <a:cs typeface="Times New Roman" panose="02020603050405020304" pitchFamily="18" charset="0"/>
              </a:rPr>
              <a:t>Anonymisierte Meldefunktion </a:t>
            </a:r>
          </a:p>
          <a:p>
            <a:pPr lvl="1"/>
            <a:r>
              <a:rPr lang="de-DE" dirty="0">
                <a:latin typeface="Calibri" panose="020F0502020204030204" pitchFamily="34" charset="0"/>
                <a:ea typeface="Calibri" panose="020F0502020204030204" pitchFamily="34" charset="0"/>
                <a:cs typeface="Times New Roman" panose="02020603050405020304" pitchFamily="18" charset="0"/>
              </a:rPr>
              <a:t>Selbstorganisation</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de-DE" dirty="0">
                <a:effectLst/>
                <a:latin typeface="Calibri" panose="020F0502020204030204" pitchFamily="34" charset="0"/>
                <a:ea typeface="Calibri" panose="020F0502020204030204" pitchFamily="34" charset="0"/>
                <a:cs typeface="Times New Roman" panose="02020603050405020304" pitchFamily="18" charset="0"/>
              </a:rPr>
              <a:t>usw.</a:t>
            </a:r>
            <a:endParaRPr lang="de-DE" dirty="0"/>
          </a:p>
        </p:txBody>
      </p:sp>
      <p:sp>
        <p:nvSpPr>
          <p:cNvPr id="4" name="Datumsplatzhalter 3">
            <a:extLst>
              <a:ext uri="{FF2B5EF4-FFF2-40B4-BE49-F238E27FC236}">
                <a16:creationId xmlns:a16="http://schemas.microsoft.com/office/drawing/2014/main" id="{673070A5-D152-FC85-D611-157D81809DA0}"/>
              </a:ext>
            </a:extLst>
          </p:cNvPr>
          <p:cNvSpPr>
            <a:spLocks noGrp="1"/>
          </p:cNvSpPr>
          <p:nvPr>
            <p:ph type="dt" sz="half" idx="10"/>
          </p:nvPr>
        </p:nvSpPr>
        <p:spPr/>
        <p:txBody>
          <a:bodyPr/>
          <a:lstStyle/>
          <a:p>
            <a:r>
              <a:rPr lang="de-DE"/>
              <a:t>06.07.2023 SDG an der Uni</a:t>
            </a:r>
            <a:endParaRPr lang="de-DE" dirty="0"/>
          </a:p>
        </p:txBody>
      </p:sp>
      <p:sp>
        <p:nvSpPr>
          <p:cNvPr id="5" name="Fußzeilenplatzhalter 4">
            <a:extLst>
              <a:ext uri="{FF2B5EF4-FFF2-40B4-BE49-F238E27FC236}">
                <a16:creationId xmlns:a16="http://schemas.microsoft.com/office/drawing/2014/main" id="{7DEF7E6E-604B-696E-9943-28C1F684D590}"/>
              </a:ext>
            </a:extLst>
          </p:cNvPr>
          <p:cNvSpPr>
            <a:spLocks noGrp="1"/>
          </p:cNvSpPr>
          <p:nvPr>
            <p:ph type="ftr" sz="quarter" idx="11"/>
          </p:nvPr>
        </p:nvSpPr>
        <p:spPr/>
        <p:txBody>
          <a:bodyPr/>
          <a:lstStyle/>
          <a:p>
            <a:r>
              <a:rPr lang="de-DE"/>
              <a:t>Silke Schnabel &amp; Friederike Wardenga</a:t>
            </a:r>
            <a:endParaRPr lang="de-DE" dirty="0"/>
          </a:p>
        </p:txBody>
      </p:sp>
      <p:sp>
        <p:nvSpPr>
          <p:cNvPr id="6" name="Foliennummernplatzhalter 5">
            <a:extLst>
              <a:ext uri="{FF2B5EF4-FFF2-40B4-BE49-F238E27FC236}">
                <a16:creationId xmlns:a16="http://schemas.microsoft.com/office/drawing/2014/main" id="{6C89C4FD-484A-50EF-6285-271B25514AFA}"/>
              </a:ext>
            </a:extLst>
          </p:cNvPr>
          <p:cNvSpPr>
            <a:spLocks noGrp="1"/>
          </p:cNvSpPr>
          <p:nvPr>
            <p:ph type="sldNum" sz="quarter" idx="12"/>
          </p:nvPr>
        </p:nvSpPr>
        <p:spPr/>
        <p:txBody>
          <a:bodyPr/>
          <a:lstStyle/>
          <a:p>
            <a:fld id="{F02E3053-134E-4277-AEEB-07965A68EEAB}" type="slidenum">
              <a:rPr lang="de-DE" smtClean="0"/>
              <a:t>44</a:t>
            </a:fld>
            <a:endParaRPr lang="de-DE"/>
          </a:p>
        </p:txBody>
      </p:sp>
    </p:spTree>
    <p:extLst>
      <p:ext uri="{BB962C8B-B14F-4D97-AF65-F5344CB8AC3E}">
        <p14:creationId xmlns:p14="http://schemas.microsoft.com/office/powerpoint/2010/main" val="1987980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E1C846A-95B7-EFAF-034E-B675DA7FAD4F}"/>
              </a:ext>
            </a:extLst>
          </p:cNvPr>
          <p:cNvSpPr>
            <a:spLocks noGrp="1"/>
          </p:cNvSpPr>
          <p:nvPr>
            <p:ph type="title"/>
          </p:nvPr>
        </p:nvSpPr>
        <p:spPr/>
        <p:txBody>
          <a:bodyPr/>
          <a:lstStyle/>
          <a:p>
            <a:r>
              <a:rPr lang="de-DE" dirty="0"/>
              <a:t>Was kann ich tun, wenn ich betroffen bin?</a:t>
            </a:r>
          </a:p>
        </p:txBody>
      </p:sp>
      <p:sp>
        <p:nvSpPr>
          <p:cNvPr id="8" name="Inhaltsplatzhalter 7">
            <a:extLst>
              <a:ext uri="{FF2B5EF4-FFF2-40B4-BE49-F238E27FC236}">
                <a16:creationId xmlns:a16="http://schemas.microsoft.com/office/drawing/2014/main" id="{14C5DF7B-7559-55A4-2565-BA2376395010}"/>
              </a:ext>
            </a:extLst>
          </p:cNvPr>
          <p:cNvSpPr>
            <a:spLocks noGrp="1"/>
          </p:cNvSpPr>
          <p:nvPr>
            <p:ph sz="half" idx="1"/>
          </p:nvPr>
        </p:nvSpPr>
        <p:spPr>
          <a:xfrm>
            <a:off x="838200" y="1825625"/>
            <a:ext cx="3200400" cy="4164358"/>
          </a:xfrm>
        </p:spPr>
        <p:txBody>
          <a:bodyPr>
            <a:normAutofit/>
          </a:bodyPr>
          <a:lstStyle/>
          <a:p>
            <a:pPr marL="0" indent="0">
              <a:buNone/>
            </a:pPr>
            <a:r>
              <a:rPr lang="de-DE" sz="2000" dirty="0"/>
              <a:t>Akut</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r>
              <a:rPr lang="de-DE" sz="2000" dirty="0"/>
              <a:t>Direkt oder kurz danach</a:t>
            </a:r>
          </a:p>
          <a:p>
            <a:pPr marL="0" indent="0">
              <a:buNone/>
            </a:pPr>
            <a:endParaRPr lang="de-DE" sz="2000" dirty="0"/>
          </a:p>
          <a:p>
            <a:pPr marL="0" indent="0">
              <a:buNone/>
            </a:pPr>
            <a:r>
              <a:rPr lang="de-DE" sz="2000" dirty="0"/>
              <a:t>Mehrere Wochen oder Monate später</a:t>
            </a:r>
          </a:p>
        </p:txBody>
      </p:sp>
      <p:sp>
        <p:nvSpPr>
          <p:cNvPr id="9" name="Inhaltsplatzhalter 8">
            <a:extLst>
              <a:ext uri="{FF2B5EF4-FFF2-40B4-BE49-F238E27FC236}">
                <a16:creationId xmlns:a16="http://schemas.microsoft.com/office/drawing/2014/main" id="{96EFD49D-39CC-3068-C946-7BF5F8971EA2}"/>
              </a:ext>
            </a:extLst>
          </p:cNvPr>
          <p:cNvSpPr>
            <a:spLocks noGrp="1"/>
          </p:cNvSpPr>
          <p:nvPr>
            <p:ph sz="half" idx="2"/>
          </p:nvPr>
        </p:nvSpPr>
        <p:spPr>
          <a:xfrm>
            <a:off x="4532243" y="1825625"/>
            <a:ext cx="6821557" cy="4351338"/>
          </a:xfrm>
        </p:spPr>
        <p:txBody>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t>Direkte Konfrontation in der übergriffigen Situation: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Wie meinst du das, was du grad gesagt hast?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Ich möchte nicht, dass du mich so berührst.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Du überschreitest eine Grenze von mir.</a:t>
            </a:r>
          </a:p>
          <a:p>
            <a:pPr marL="0" indent="0">
              <a:spcBef>
                <a:spcPts val="500"/>
              </a:spcBef>
              <a:buNone/>
              <a:defRPr/>
            </a:pPr>
            <a:endPar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spcBef>
                <a:spcPts val="500"/>
              </a:spcBef>
              <a:buNone/>
              <a:defRPr/>
            </a:pP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t>Zeitnahe Thematisierung im Nachgang mit der übergriffigen Person</a:t>
            </a:r>
          </a:p>
          <a:p>
            <a:pPr marL="2286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a:spcBef>
                <a:spcPts val="500"/>
              </a:spcBef>
              <a:buNone/>
              <a:defRPr/>
            </a:pP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t>Beschwerde bei zuständigen Personen oder Leitungsebene</a:t>
            </a:r>
            <a:endParaRPr lang="de-DE" dirty="0"/>
          </a:p>
        </p:txBody>
      </p:sp>
      <p:sp>
        <p:nvSpPr>
          <p:cNvPr id="4" name="Datumsplatzhalter 3">
            <a:extLst>
              <a:ext uri="{FF2B5EF4-FFF2-40B4-BE49-F238E27FC236}">
                <a16:creationId xmlns:a16="http://schemas.microsoft.com/office/drawing/2014/main" id="{042E9D54-D585-8188-4D97-B49720309F9F}"/>
              </a:ext>
            </a:extLst>
          </p:cNvPr>
          <p:cNvSpPr>
            <a:spLocks noGrp="1"/>
          </p:cNvSpPr>
          <p:nvPr>
            <p:ph type="dt" sz="half" idx="10"/>
          </p:nvPr>
        </p:nvSpPr>
        <p:spPr/>
        <p:txBody>
          <a:bodyPr/>
          <a:lstStyle/>
          <a:p>
            <a:r>
              <a:rPr lang="de-DE"/>
              <a:t>06.07.2023 SDG an der Uni</a:t>
            </a:r>
            <a:endParaRPr lang="de-DE" dirty="0"/>
          </a:p>
        </p:txBody>
      </p:sp>
      <p:sp>
        <p:nvSpPr>
          <p:cNvPr id="5" name="Fußzeilenplatzhalter 4">
            <a:extLst>
              <a:ext uri="{FF2B5EF4-FFF2-40B4-BE49-F238E27FC236}">
                <a16:creationId xmlns:a16="http://schemas.microsoft.com/office/drawing/2014/main" id="{4F5A6A36-2747-8CF5-0257-C8A503F6451D}"/>
              </a:ext>
            </a:extLst>
          </p:cNvPr>
          <p:cNvSpPr>
            <a:spLocks noGrp="1"/>
          </p:cNvSpPr>
          <p:nvPr>
            <p:ph type="ftr" sz="quarter" idx="11"/>
          </p:nvPr>
        </p:nvSpPr>
        <p:spPr/>
        <p:txBody>
          <a:bodyPr/>
          <a:lstStyle/>
          <a:p>
            <a:r>
              <a:rPr lang="de-DE"/>
              <a:t>Silke Schnabel &amp; Friederike Wardenga</a:t>
            </a:r>
            <a:endParaRPr lang="de-DE" dirty="0"/>
          </a:p>
        </p:txBody>
      </p:sp>
      <p:sp>
        <p:nvSpPr>
          <p:cNvPr id="6" name="Foliennummernplatzhalter 5">
            <a:extLst>
              <a:ext uri="{FF2B5EF4-FFF2-40B4-BE49-F238E27FC236}">
                <a16:creationId xmlns:a16="http://schemas.microsoft.com/office/drawing/2014/main" id="{066D2ED0-497F-692B-3E34-7178A84B6485}"/>
              </a:ext>
            </a:extLst>
          </p:cNvPr>
          <p:cNvSpPr>
            <a:spLocks noGrp="1"/>
          </p:cNvSpPr>
          <p:nvPr>
            <p:ph type="sldNum" sz="quarter" idx="12"/>
          </p:nvPr>
        </p:nvSpPr>
        <p:spPr/>
        <p:txBody>
          <a:bodyPr/>
          <a:lstStyle/>
          <a:p>
            <a:fld id="{F02E3053-134E-4277-AEEB-07965A68EEAB}" type="slidenum">
              <a:rPr lang="de-DE" smtClean="0"/>
              <a:t>45</a:t>
            </a:fld>
            <a:endParaRPr lang="de-DE"/>
          </a:p>
        </p:txBody>
      </p:sp>
    </p:spTree>
    <p:extLst>
      <p:ext uri="{BB962C8B-B14F-4D97-AF65-F5344CB8AC3E}">
        <p14:creationId xmlns:p14="http://schemas.microsoft.com/office/powerpoint/2010/main" val="2084738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8EBF7F-AC5A-085B-0ED3-312F6C86A4CF}"/>
              </a:ext>
            </a:extLst>
          </p:cNvPr>
          <p:cNvSpPr>
            <a:spLocks noGrp="1"/>
          </p:cNvSpPr>
          <p:nvPr>
            <p:ph type="title"/>
          </p:nvPr>
        </p:nvSpPr>
        <p:spPr/>
        <p:txBody>
          <a:bodyPr/>
          <a:lstStyle/>
          <a:p>
            <a:r>
              <a:rPr lang="de-DE" dirty="0"/>
              <a:t>Mögliches Vorgehen als Zeug*in/ Vertrauensperson</a:t>
            </a:r>
          </a:p>
        </p:txBody>
      </p:sp>
      <p:sp>
        <p:nvSpPr>
          <p:cNvPr id="3" name="Inhaltsplatzhalter 2">
            <a:extLst>
              <a:ext uri="{FF2B5EF4-FFF2-40B4-BE49-F238E27FC236}">
                <a16:creationId xmlns:a16="http://schemas.microsoft.com/office/drawing/2014/main" id="{870AB40F-0F4C-E2A5-ABFF-739EAF8BFA37}"/>
              </a:ext>
            </a:extLst>
          </p:cNvPr>
          <p:cNvSpPr>
            <a:spLocks noGrp="1"/>
          </p:cNvSpPr>
          <p:nvPr>
            <p:ph idx="1"/>
          </p:nvPr>
        </p:nvSpPr>
        <p:spPr/>
        <p:txBody>
          <a:bodyPr>
            <a:normAutofit fontScale="92500" lnSpcReduction="10000"/>
          </a:bodyPr>
          <a:lstStyle/>
          <a:p>
            <a:r>
              <a:rPr lang="de-DE" dirty="0">
                <a:effectLst/>
                <a:latin typeface="Calibri" panose="020F0502020204030204" pitchFamily="34" charset="0"/>
                <a:ea typeface="Calibri" panose="020F0502020204030204" pitchFamily="34" charset="0"/>
                <a:cs typeface="Times New Roman" panose="02020603050405020304" pitchFamily="18" charset="0"/>
              </a:rPr>
              <a:t>In der Situation aus der eigenen Perspektive sprechen, nicht für die betroffene Person</a:t>
            </a:r>
          </a:p>
          <a:p>
            <a:r>
              <a:rPr lang="de-DE" dirty="0">
                <a:latin typeface="Calibri" panose="020F0502020204030204" pitchFamily="34" charset="0"/>
                <a:ea typeface="Calibri" panose="020F0502020204030204" pitchFamily="34" charset="0"/>
                <a:cs typeface="Times New Roman" panose="02020603050405020304" pitchFamily="18" charset="0"/>
              </a:rPr>
              <a:t>Halten Sie Blickkontakt mit der betroffenen Person, sprechen Sie sie an oder signalisieren Sie ihr, dass Sie die Situation bezeugen</a:t>
            </a:r>
          </a:p>
          <a:p>
            <a:r>
              <a:rPr lang="de-DE" dirty="0">
                <a:latin typeface="Calibri" panose="020F0502020204030204" pitchFamily="34" charset="0"/>
                <a:ea typeface="Calibri" panose="020F0502020204030204" pitchFamily="34" charset="0"/>
                <a:cs typeface="Times New Roman" panose="02020603050405020304" pitchFamily="18" charset="0"/>
              </a:rPr>
              <a:t>S</a:t>
            </a:r>
            <a:r>
              <a:rPr lang="de-DE" dirty="0">
                <a:effectLst/>
                <a:latin typeface="Calibri" panose="020F0502020204030204" pitchFamily="34" charset="0"/>
                <a:ea typeface="Calibri" panose="020F0502020204030204" pitchFamily="34" charset="0"/>
                <a:cs typeface="Times New Roman" panose="02020603050405020304" pitchFamily="18" charset="0"/>
              </a:rPr>
              <a:t>prechen Sie im Anschluss mit der betroffenen Person (z.B. Angebot Pers. zu begleiten oder ihr die Kontaktdaten geben)</a:t>
            </a:r>
          </a:p>
          <a:p>
            <a:pPr lvl="1"/>
            <a:r>
              <a:rPr lang="de-DE" dirty="0">
                <a:latin typeface="Calibri" panose="020F0502020204030204" pitchFamily="34" charset="0"/>
                <a:ea typeface="Calibri" panose="020F0502020204030204" pitchFamily="34" charset="0"/>
                <a:cs typeface="Times New Roman" panose="02020603050405020304" pitchFamily="18" charset="0"/>
              </a:rPr>
              <a:t>Angebot bei der Suche nach Hilfe zu unterstützen</a:t>
            </a:r>
          </a:p>
          <a:p>
            <a:pPr lvl="1"/>
            <a:r>
              <a:rPr lang="de-DE" dirty="0">
                <a:effectLst/>
                <a:latin typeface="Calibri" panose="020F0502020204030204" pitchFamily="34" charset="0"/>
                <a:ea typeface="Calibri" panose="020F0502020204030204" pitchFamily="34" charset="0"/>
                <a:cs typeface="Times New Roman" panose="02020603050405020304" pitchFamily="18" charset="0"/>
              </a:rPr>
              <a:t>Wunsch der Betroffenen ist Ausschlaggebend</a:t>
            </a:r>
          </a:p>
          <a:p>
            <a:r>
              <a:rPr lang="de-DE" dirty="0">
                <a:latin typeface="Calibri" panose="020F0502020204030204" pitchFamily="34" charset="0"/>
                <a:ea typeface="Calibri" panose="020F0502020204030204" pitchFamily="34" charset="0"/>
                <a:cs typeface="Times New Roman" panose="02020603050405020304" pitchFamily="18" charset="0"/>
              </a:rPr>
              <a:t>Sprechen Sie umstehende </a:t>
            </a:r>
            <a:r>
              <a:rPr lang="de-DE" dirty="0">
                <a:effectLst/>
                <a:latin typeface="Calibri" panose="020F0502020204030204" pitchFamily="34" charset="0"/>
                <a:ea typeface="Calibri" panose="020F0502020204030204" pitchFamily="34" charset="0"/>
                <a:cs typeface="Times New Roman" panose="02020603050405020304" pitchFamily="18" charset="0"/>
              </a:rPr>
              <a:t>Personen direkt an</a:t>
            </a:r>
          </a:p>
          <a:p>
            <a:r>
              <a:rPr lang="de-DE" dirty="0">
                <a:latin typeface="Calibri" panose="020F0502020204030204" pitchFamily="34" charset="0"/>
                <a:ea typeface="Calibri" panose="020F0502020204030204" pitchFamily="34" charset="0"/>
                <a:cs typeface="Times New Roman" panose="02020603050405020304" pitchFamily="18" charset="0"/>
              </a:rPr>
              <a:t>Als Gesprächspartner*in zur Verfügung stehen</a:t>
            </a:r>
          </a:p>
          <a:p>
            <a:r>
              <a:rPr lang="de-DE" dirty="0">
                <a:effectLst/>
                <a:latin typeface="Calibri" panose="020F0502020204030204" pitchFamily="34" charset="0"/>
                <a:ea typeface="Calibri" panose="020F0502020204030204" pitchFamily="34" charset="0"/>
                <a:cs typeface="Times New Roman" panose="02020603050405020304" pitchFamily="18" charset="0"/>
              </a:rPr>
              <a:t>Selbst Beratung in Anspruch nehmen</a:t>
            </a:r>
          </a:p>
          <a:p>
            <a:pPr lvl="1"/>
            <a:endParaRPr lang="de-DE" dirty="0"/>
          </a:p>
        </p:txBody>
      </p:sp>
      <p:sp>
        <p:nvSpPr>
          <p:cNvPr id="4" name="Datumsplatzhalter 3">
            <a:extLst>
              <a:ext uri="{FF2B5EF4-FFF2-40B4-BE49-F238E27FC236}">
                <a16:creationId xmlns:a16="http://schemas.microsoft.com/office/drawing/2014/main" id="{BA5630BB-4B87-27C6-07B8-31C802504CC4}"/>
              </a:ext>
            </a:extLst>
          </p:cNvPr>
          <p:cNvSpPr>
            <a:spLocks noGrp="1"/>
          </p:cNvSpPr>
          <p:nvPr>
            <p:ph type="dt" sz="half" idx="10"/>
          </p:nvPr>
        </p:nvSpPr>
        <p:spPr/>
        <p:txBody>
          <a:bodyPr/>
          <a:lstStyle/>
          <a:p>
            <a:r>
              <a:rPr lang="de-DE"/>
              <a:t>06.07.2023 SDG an der Uni</a:t>
            </a:r>
            <a:endParaRPr lang="de-DE" dirty="0"/>
          </a:p>
        </p:txBody>
      </p:sp>
      <p:sp>
        <p:nvSpPr>
          <p:cNvPr id="5" name="Fußzeilenplatzhalter 4">
            <a:extLst>
              <a:ext uri="{FF2B5EF4-FFF2-40B4-BE49-F238E27FC236}">
                <a16:creationId xmlns:a16="http://schemas.microsoft.com/office/drawing/2014/main" id="{C7297579-2904-7B8A-9F7C-1D1C1DEE2428}"/>
              </a:ext>
            </a:extLst>
          </p:cNvPr>
          <p:cNvSpPr>
            <a:spLocks noGrp="1"/>
          </p:cNvSpPr>
          <p:nvPr>
            <p:ph type="ftr" sz="quarter" idx="11"/>
          </p:nvPr>
        </p:nvSpPr>
        <p:spPr/>
        <p:txBody>
          <a:bodyPr/>
          <a:lstStyle/>
          <a:p>
            <a:r>
              <a:rPr lang="de-DE"/>
              <a:t>Silke Schnabel &amp; Friederike Wardenga</a:t>
            </a:r>
            <a:endParaRPr lang="de-DE" dirty="0"/>
          </a:p>
        </p:txBody>
      </p:sp>
      <p:sp>
        <p:nvSpPr>
          <p:cNvPr id="6" name="Foliennummernplatzhalter 5">
            <a:extLst>
              <a:ext uri="{FF2B5EF4-FFF2-40B4-BE49-F238E27FC236}">
                <a16:creationId xmlns:a16="http://schemas.microsoft.com/office/drawing/2014/main" id="{749523AC-1B72-CB85-E92B-9A52C20DE2A4}"/>
              </a:ext>
            </a:extLst>
          </p:cNvPr>
          <p:cNvSpPr>
            <a:spLocks noGrp="1"/>
          </p:cNvSpPr>
          <p:nvPr>
            <p:ph type="sldNum" sz="quarter" idx="12"/>
          </p:nvPr>
        </p:nvSpPr>
        <p:spPr/>
        <p:txBody>
          <a:bodyPr/>
          <a:lstStyle/>
          <a:p>
            <a:fld id="{F02E3053-134E-4277-AEEB-07965A68EEAB}" type="slidenum">
              <a:rPr lang="de-DE" smtClean="0"/>
              <a:t>46</a:t>
            </a:fld>
            <a:endParaRPr lang="de-DE"/>
          </a:p>
        </p:txBody>
      </p:sp>
    </p:spTree>
    <p:extLst>
      <p:ext uri="{BB962C8B-B14F-4D97-AF65-F5344CB8AC3E}">
        <p14:creationId xmlns:p14="http://schemas.microsoft.com/office/powerpoint/2010/main" val="2470335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B4A280-E180-BD58-996D-8729BE42826E}"/>
              </a:ext>
            </a:extLst>
          </p:cNvPr>
          <p:cNvSpPr>
            <a:spLocks noGrp="1"/>
          </p:cNvSpPr>
          <p:nvPr>
            <p:ph type="title"/>
          </p:nvPr>
        </p:nvSpPr>
        <p:spPr/>
        <p:txBody>
          <a:bodyPr/>
          <a:lstStyle/>
          <a:p>
            <a:r>
              <a:rPr lang="de-DE" dirty="0"/>
              <a:t>Anlaufstellen zum Thema SDG</a:t>
            </a:r>
          </a:p>
        </p:txBody>
      </p:sp>
      <p:sp>
        <p:nvSpPr>
          <p:cNvPr id="3" name="Inhaltsplatzhalter 2">
            <a:extLst>
              <a:ext uri="{FF2B5EF4-FFF2-40B4-BE49-F238E27FC236}">
                <a16:creationId xmlns:a16="http://schemas.microsoft.com/office/drawing/2014/main" id="{2CE5377A-7289-35C9-8E93-E8AFC64328C7}"/>
              </a:ext>
            </a:extLst>
          </p:cNvPr>
          <p:cNvSpPr>
            <a:spLocks noGrp="1"/>
          </p:cNvSpPr>
          <p:nvPr>
            <p:ph idx="1"/>
          </p:nvPr>
        </p:nvSpPr>
        <p:spPr>
          <a:xfrm>
            <a:off x="838200" y="1690688"/>
            <a:ext cx="10515600" cy="4486275"/>
          </a:xfrm>
        </p:spPr>
        <p:txBody>
          <a:bodyPr>
            <a:normAutofit fontScale="70000" lnSpcReduction="20000"/>
          </a:bodyPr>
          <a:lstStyle/>
          <a:p>
            <a:pPr marL="0" indent="0">
              <a:buNone/>
            </a:pPr>
            <a:r>
              <a:rPr lang="de-DE" b="1" dirty="0"/>
              <a:t>Uni Greifswald</a:t>
            </a:r>
          </a:p>
          <a:p>
            <a:r>
              <a:rPr lang="de-DE" dirty="0"/>
              <a:t>Gleichstellungsbeauftragte (+ AStA)</a:t>
            </a:r>
          </a:p>
          <a:p>
            <a:r>
              <a:rPr lang="de-DE" dirty="0"/>
              <a:t>Fachschaftsräte</a:t>
            </a:r>
          </a:p>
          <a:p>
            <a:r>
              <a:rPr lang="de-DE" dirty="0"/>
              <a:t>Psychologische Beratung des Studierendenwerks (</a:t>
            </a:r>
            <a:r>
              <a:rPr lang="de-DE" dirty="0">
                <a:hlinkClick r:id="rId2"/>
              </a:rPr>
              <a:t>https://www.uni-greifswald.de/studium/ansprechpartner/psycho-soziale-beratung/</a:t>
            </a:r>
            <a:r>
              <a:rPr lang="de-DE" dirty="0"/>
              <a:t>)</a:t>
            </a:r>
          </a:p>
          <a:p>
            <a:pPr>
              <a:lnSpc>
                <a:spcPct val="107000"/>
              </a:lnSpc>
            </a:pPr>
            <a:r>
              <a:rPr lang="de-DE" sz="2800" kern="100" dirty="0">
                <a:effectLst/>
                <a:latin typeface="Calibri" panose="020F0502020204030204" pitchFamily="34" charset="0"/>
                <a:ea typeface="Calibri" panose="020F0502020204030204" pitchFamily="34" charset="0"/>
                <a:cs typeface="Times New Roman" panose="02020603050405020304" pitchFamily="18" charset="0"/>
              </a:rPr>
              <a:t>Ombudspersonen - </a:t>
            </a:r>
            <a:r>
              <a:rPr lang="de-DE" sz="2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https://www.uni-greifswald.de/universitaet/organisation/beauftragte/gwp/</a:t>
            </a:r>
            <a:endParaRPr lang="de-DE"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de-DE" sz="2800" kern="100" dirty="0">
                <a:effectLst/>
                <a:latin typeface="Calibri" panose="020F0502020204030204" pitchFamily="34" charset="0"/>
                <a:ea typeface="Calibri" panose="020F0502020204030204" pitchFamily="34" charset="0"/>
                <a:cs typeface="Times New Roman" panose="02020603050405020304" pitchFamily="18" charset="0"/>
              </a:rPr>
              <a:t>Interessenvertretungen an der Uni Greifswald: </a:t>
            </a:r>
            <a:r>
              <a:rPr lang="de-DE" sz="2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https://www.uni-greifswald.de/universitaet/organisation/beauftragte/</a:t>
            </a:r>
            <a:endParaRPr lang="de-DE"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de-DE" sz="2800" kern="100" dirty="0">
                <a:effectLst/>
                <a:latin typeface="Calibri" panose="020F0502020204030204" pitchFamily="34" charset="0"/>
                <a:ea typeface="Calibri" panose="020F0502020204030204" pitchFamily="34" charset="0"/>
                <a:cs typeface="Times New Roman" panose="02020603050405020304" pitchFamily="18" charset="0"/>
              </a:rPr>
              <a:t>Beschwerdemanagement Uni Greifswald: </a:t>
            </a:r>
            <a:r>
              <a:rPr lang="de-DE" sz="2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https://www.uni-greifswald.de/universitaet/organisation/beauftragte/beschwerdemanagement/</a:t>
            </a:r>
            <a:endParaRPr lang="de-DE"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de-DE" sz="2800" kern="100" dirty="0">
                <a:effectLst/>
                <a:latin typeface="Calibri" panose="020F0502020204030204" pitchFamily="34" charset="0"/>
                <a:ea typeface="Calibri" panose="020F0502020204030204" pitchFamily="34" charset="0"/>
                <a:cs typeface="Times New Roman" panose="02020603050405020304" pitchFamily="18" charset="0"/>
              </a:rPr>
              <a:t>Anlaufstellen für Studierende an der Uni Greifswald: </a:t>
            </a:r>
            <a:r>
              <a:rPr lang="de-DE" sz="2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https://typo3.uni-greifswald.de/?id=256865</a:t>
            </a:r>
            <a:r>
              <a:rPr lang="de-DE" sz="2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2800" kern="100" dirty="0" err="1">
                <a:effectLst/>
                <a:latin typeface="Calibri" panose="020F0502020204030204" pitchFamily="34" charset="0"/>
                <a:ea typeface="Calibri" panose="020F0502020204030204" pitchFamily="34" charset="0"/>
                <a:cs typeface="Times New Roman" panose="02020603050405020304" pitchFamily="18" charset="0"/>
              </a:rPr>
              <a:t>NoGo</a:t>
            </a:r>
            <a:r>
              <a:rPr lang="de-DE" sz="2800" kern="100" dirty="0">
                <a:effectLst/>
                <a:latin typeface="Calibri" panose="020F0502020204030204" pitchFamily="34" charset="0"/>
                <a:ea typeface="Calibri" panose="020F0502020204030204" pitchFamily="34" charset="0"/>
                <a:cs typeface="Times New Roman" panose="02020603050405020304" pitchFamily="18" charset="0"/>
              </a:rPr>
              <a:t> Flyer Uni Greifswald: </a:t>
            </a:r>
            <a:r>
              <a:rPr lang="de-DE" sz="2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https://www.uni-greifswald.de/universitaet/organisation/gleichstellung/sexualisierte-diskriminierung</a:t>
            </a:r>
            <a:endParaRPr lang="de-DE"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umsplatzhalter 3">
            <a:extLst>
              <a:ext uri="{FF2B5EF4-FFF2-40B4-BE49-F238E27FC236}">
                <a16:creationId xmlns:a16="http://schemas.microsoft.com/office/drawing/2014/main" id="{CEB155C1-8C05-1238-F574-3C1078DA35D0}"/>
              </a:ext>
            </a:extLst>
          </p:cNvPr>
          <p:cNvSpPr>
            <a:spLocks noGrp="1"/>
          </p:cNvSpPr>
          <p:nvPr>
            <p:ph type="dt" sz="half" idx="10"/>
          </p:nvPr>
        </p:nvSpPr>
        <p:spPr/>
        <p:txBody>
          <a:bodyPr/>
          <a:lstStyle/>
          <a:p>
            <a:r>
              <a:rPr lang="de-DE"/>
              <a:t>06.07.2023 SDG an der Uni</a:t>
            </a:r>
            <a:endParaRPr lang="de-DE" dirty="0"/>
          </a:p>
        </p:txBody>
      </p:sp>
      <p:sp>
        <p:nvSpPr>
          <p:cNvPr id="5" name="Fußzeilenplatzhalter 4">
            <a:extLst>
              <a:ext uri="{FF2B5EF4-FFF2-40B4-BE49-F238E27FC236}">
                <a16:creationId xmlns:a16="http://schemas.microsoft.com/office/drawing/2014/main" id="{AD76999F-5678-5DBD-863A-D9A73EC297E4}"/>
              </a:ext>
            </a:extLst>
          </p:cNvPr>
          <p:cNvSpPr>
            <a:spLocks noGrp="1"/>
          </p:cNvSpPr>
          <p:nvPr>
            <p:ph type="ftr" sz="quarter" idx="11"/>
          </p:nvPr>
        </p:nvSpPr>
        <p:spPr/>
        <p:txBody>
          <a:bodyPr/>
          <a:lstStyle/>
          <a:p>
            <a:r>
              <a:rPr lang="de-DE"/>
              <a:t>Silke Schnabel &amp; Friederike Wardenga</a:t>
            </a:r>
            <a:endParaRPr lang="de-DE" dirty="0"/>
          </a:p>
        </p:txBody>
      </p:sp>
      <p:sp>
        <p:nvSpPr>
          <p:cNvPr id="6" name="Foliennummernplatzhalter 5">
            <a:extLst>
              <a:ext uri="{FF2B5EF4-FFF2-40B4-BE49-F238E27FC236}">
                <a16:creationId xmlns:a16="http://schemas.microsoft.com/office/drawing/2014/main" id="{6823DB73-AA1E-AC04-D8BA-0CD083E77229}"/>
              </a:ext>
            </a:extLst>
          </p:cNvPr>
          <p:cNvSpPr>
            <a:spLocks noGrp="1"/>
          </p:cNvSpPr>
          <p:nvPr>
            <p:ph type="sldNum" sz="quarter" idx="12"/>
          </p:nvPr>
        </p:nvSpPr>
        <p:spPr/>
        <p:txBody>
          <a:bodyPr/>
          <a:lstStyle/>
          <a:p>
            <a:fld id="{F02E3053-134E-4277-AEEB-07965A68EEAB}" type="slidenum">
              <a:rPr lang="de-DE" smtClean="0"/>
              <a:t>47</a:t>
            </a:fld>
            <a:endParaRPr lang="de-DE"/>
          </a:p>
        </p:txBody>
      </p:sp>
    </p:spTree>
    <p:extLst>
      <p:ext uri="{BB962C8B-B14F-4D97-AF65-F5344CB8AC3E}">
        <p14:creationId xmlns:p14="http://schemas.microsoft.com/office/powerpoint/2010/main" val="31468072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85C83E-D87C-602C-43AE-2E05513FCA19}"/>
              </a:ext>
            </a:extLst>
          </p:cNvPr>
          <p:cNvSpPr>
            <a:spLocks noGrp="1"/>
          </p:cNvSpPr>
          <p:nvPr>
            <p:ph type="title"/>
          </p:nvPr>
        </p:nvSpPr>
        <p:spPr/>
        <p:txBody>
          <a:bodyPr/>
          <a:lstStyle/>
          <a:p>
            <a:r>
              <a:rPr lang="de-DE" dirty="0"/>
              <a:t>Anlaufstellen zum Thema SDG</a:t>
            </a:r>
          </a:p>
        </p:txBody>
      </p:sp>
      <p:sp>
        <p:nvSpPr>
          <p:cNvPr id="3" name="Inhaltsplatzhalter 2">
            <a:extLst>
              <a:ext uri="{FF2B5EF4-FFF2-40B4-BE49-F238E27FC236}">
                <a16:creationId xmlns:a16="http://schemas.microsoft.com/office/drawing/2014/main" id="{D1CBAEA1-59F1-B427-0A09-D49792309C1C}"/>
              </a:ext>
            </a:extLst>
          </p:cNvPr>
          <p:cNvSpPr>
            <a:spLocks noGrp="1"/>
          </p:cNvSpPr>
          <p:nvPr>
            <p:ph idx="1"/>
          </p:nvPr>
        </p:nvSpPr>
        <p:spPr/>
        <p:txBody>
          <a:bodyPr/>
          <a:lstStyle/>
          <a:p>
            <a:pPr marL="0" indent="0">
              <a:buNone/>
            </a:pPr>
            <a:r>
              <a:rPr lang="de-DE" b="1" dirty="0"/>
              <a:t>Greifswald</a:t>
            </a:r>
          </a:p>
          <a:p>
            <a:r>
              <a:rPr lang="de-DE" dirty="0"/>
              <a:t>Fachberatungsstelle gegen sexualisierte Gewalt (</a:t>
            </a:r>
            <a:r>
              <a:rPr lang="de-DE" dirty="0">
                <a:hlinkClick r:id="rId2"/>
              </a:rPr>
              <a:t>https://www.caritas-vorpommern.de/caritasvorort/greifswald/beratungsstellefueropfersexuellergewalt/fachberatungsstelle-gegen-sexualisierte-gewalt</a:t>
            </a:r>
            <a:r>
              <a:rPr lang="de-DE" dirty="0"/>
              <a:t>)</a:t>
            </a:r>
          </a:p>
          <a:p>
            <a:r>
              <a:rPr lang="de-DE" dirty="0"/>
              <a:t>Gewaltopferambulanz (</a:t>
            </a:r>
            <a:r>
              <a:rPr lang="de-DE" dirty="0">
                <a:hlinkClick r:id="rId3"/>
              </a:rPr>
              <a:t>https://www2.medizin.uni-greifswald.de/rechtsmed/forensische-medizin/gewaltopferambulanz/</a:t>
            </a:r>
            <a:r>
              <a:rPr lang="de-DE" dirty="0"/>
              <a:t>) </a:t>
            </a:r>
          </a:p>
          <a:p>
            <a:pPr marL="0" indent="0">
              <a:buNone/>
            </a:pPr>
            <a:endParaRPr lang="de-DE" dirty="0"/>
          </a:p>
          <a:p>
            <a:pPr marL="0" indent="0">
              <a:buNone/>
            </a:pPr>
            <a:endParaRPr lang="de-DE" dirty="0"/>
          </a:p>
          <a:p>
            <a:endParaRPr lang="de-DE" dirty="0"/>
          </a:p>
        </p:txBody>
      </p:sp>
      <p:sp>
        <p:nvSpPr>
          <p:cNvPr id="4" name="Datumsplatzhalter 3">
            <a:extLst>
              <a:ext uri="{FF2B5EF4-FFF2-40B4-BE49-F238E27FC236}">
                <a16:creationId xmlns:a16="http://schemas.microsoft.com/office/drawing/2014/main" id="{1C0BE711-B70C-B060-987B-39007BFECE79}"/>
              </a:ext>
            </a:extLst>
          </p:cNvPr>
          <p:cNvSpPr>
            <a:spLocks noGrp="1"/>
          </p:cNvSpPr>
          <p:nvPr>
            <p:ph type="dt" sz="half" idx="10"/>
          </p:nvPr>
        </p:nvSpPr>
        <p:spPr/>
        <p:txBody>
          <a:bodyPr/>
          <a:lstStyle/>
          <a:p>
            <a:r>
              <a:rPr lang="de-DE"/>
              <a:t>06.07.2023 SDG an der Uni</a:t>
            </a:r>
            <a:endParaRPr lang="de-DE" dirty="0"/>
          </a:p>
        </p:txBody>
      </p:sp>
      <p:sp>
        <p:nvSpPr>
          <p:cNvPr id="5" name="Fußzeilenplatzhalter 4">
            <a:extLst>
              <a:ext uri="{FF2B5EF4-FFF2-40B4-BE49-F238E27FC236}">
                <a16:creationId xmlns:a16="http://schemas.microsoft.com/office/drawing/2014/main" id="{46DAE1D2-357C-3D52-18C9-4603A91AD184}"/>
              </a:ext>
            </a:extLst>
          </p:cNvPr>
          <p:cNvSpPr>
            <a:spLocks noGrp="1"/>
          </p:cNvSpPr>
          <p:nvPr>
            <p:ph type="ftr" sz="quarter" idx="11"/>
          </p:nvPr>
        </p:nvSpPr>
        <p:spPr/>
        <p:txBody>
          <a:bodyPr/>
          <a:lstStyle/>
          <a:p>
            <a:r>
              <a:rPr lang="de-DE"/>
              <a:t>Silke Schnabel &amp; Friederike Wardenga</a:t>
            </a:r>
            <a:endParaRPr lang="de-DE" dirty="0"/>
          </a:p>
        </p:txBody>
      </p:sp>
      <p:sp>
        <p:nvSpPr>
          <p:cNvPr id="6" name="Foliennummernplatzhalter 5">
            <a:extLst>
              <a:ext uri="{FF2B5EF4-FFF2-40B4-BE49-F238E27FC236}">
                <a16:creationId xmlns:a16="http://schemas.microsoft.com/office/drawing/2014/main" id="{E9F53E4A-7CA2-67C5-682B-7F0EE69E5C0B}"/>
              </a:ext>
            </a:extLst>
          </p:cNvPr>
          <p:cNvSpPr>
            <a:spLocks noGrp="1"/>
          </p:cNvSpPr>
          <p:nvPr>
            <p:ph type="sldNum" sz="quarter" idx="12"/>
          </p:nvPr>
        </p:nvSpPr>
        <p:spPr/>
        <p:txBody>
          <a:bodyPr/>
          <a:lstStyle/>
          <a:p>
            <a:fld id="{F02E3053-134E-4277-AEEB-07965A68EEAB}" type="slidenum">
              <a:rPr lang="de-DE" smtClean="0"/>
              <a:t>48</a:t>
            </a:fld>
            <a:endParaRPr lang="de-DE"/>
          </a:p>
        </p:txBody>
      </p:sp>
    </p:spTree>
    <p:extLst>
      <p:ext uri="{BB962C8B-B14F-4D97-AF65-F5344CB8AC3E}">
        <p14:creationId xmlns:p14="http://schemas.microsoft.com/office/powerpoint/2010/main" val="39225263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E45A4-1E66-D161-26B2-086052200E0D}"/>
              </a:ext>
            </a:extLst>
          </p:cNvPr>
          <p:cNvSpPr>
            <a:spLocks noGrp="1"/>
          </p:cNvSpPr>
          <p:nvPr>
            <p:ph type="title"/>
          </p:nvPr>
        </p:nvSpPr>
        <p:spPr/>
        <p:txBody>
          <a:bodyPr/>
          <a:lstStyle/>
          <a:p>
            <a:r>
              <a:rPr lang="de-DE" dirty="0"/>
              <a:t>Anlaufstellen zum Thema SDG</a:t>
            </a:r>
          </a:p>
        </p:txBody>
      </p:sp>
      <p:sp>
        <p:nvSpPr>
          <p:cNvPr id="3" name="Inhaltsplatzhalter 2">
            <a:extLst>
              <a:ext uri="{FF2B5EF4-FFF2-40B4-BE49-F238E27FC236}">
                <a16:creationId xmlns:a16="http://schemas.microsoft.com/office/drawing/2014/main" id="{821FCFD6-7B8D-3161-ACC9-38B5F5968B09}"/>
              </a:ext>
            </a:extLst>
          </p:cNvPr>
          <p:cNvSpPr>
            <a:spLocks noGrp="1"/>
          </p:cNvSpPr>
          <p:nvPr>
            <p:ph idx="1"/>
          </p:nvPr>
        </p:nvSpPr>
        <p:spPr/>
        <p:txBody>
          <a:bodyPr/>
          <a:lstStyle/>
          <a:p>
            <a:pPr marL="0" indent="0">
              <a:buNone/>
            </a:pPr>
            <a:r>
              <a:rPr lang="de-DE" b="1" dirty="0"/>
              <a:t>Überregional</a:t>
            </a:r>
          </a:p>
          <a:p>
            <a:r>
              <a:rPr lang="de-DE" dirty="0"/>
              <a:t>Antidiskriminierungsstelle des Bundes (kostenfreie Erstberatung)</a:t>
            </a:r>
          </a:p>
          <a:p>
            <a:r>
              <a:rPr lang="de-DE" sz="2800" dirty="0">
                <a:effectLst/>
                <a:latin typeface="Calibri" panose="020F0502020204030204" pitchFamily="34" charset="0"/>
                <a:ea typeface="Calibri" panose="020F0502020204030204" pitchFamily="34" charset="0"/>
                <a:cs typeface="Times New Roman" panose="02020603050405020304" pitchFamily="18" charset="0"/>
              </a:rPr>
              <a:t>Hilfetelefon Gewalt gegen Frauen </a:t>
            </a:r>
            <a:r>
              <a:rPr lang="de-DE" sz="2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116 016 </a:t>
            </a:r>
            <a:r>
              <a:rPr lang="de-DE" sz="2800" dirty="0">
                <a:effectLst/>
                <a:latin typeface="Calibri" panose="020F0502020204030204" pitchFamily="34" charset="0"/>
                <a:ea typeface="Calibri" panose="020F0502020204030204" pitchFamily="34" charset="0"/>
                <a:cs typeface="Times New Roman" panose="02020603050405020304" pitchFamily="18" charset="0"/>
              </a:rPr>
              <a:t>(</a:t>
            </a:r>
            <a:r>
              <a:rPr lang="de-DE"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https://www.hilfetelefon.de/</a:t>
            </a:r>
            <a:r>
              <a:rPr lang="de-DE" sz="2800" dirty="0">
                <a:effectLst/>
                <a:latin typeface="Calibri" panose="020F0502020204030204" pitchFamily="34" charset="0"/>
                <a:ea typeface="Calibri" panose="020F0502020204030204" pitchFamily="34" charset="0"/>
                <a:cs typeface="Times New Roman" panose="02020603050405020304" pitchFamily="18" charset="0"/>
              </a:rPr>
              <a:t>) – auch per Chat, 18 Sprachen, Gebärdensprache</a:t>
            </a:r>
          </a:p>
          <a:p>
            <a:r>
              <a:rPr lang="de-DE" sz="2800" dirty="0">
                <a:effectLst/>
                <a:latin typeface="Calibri" panose="020F0502020204030204" pitchFamily="34" charset="0"/>
                <a:ea typeface="Calibri" panose="020F0502020204030204" pitchFamily="34" charset="0"/>
                <a:cs typeface="Times New Roman" panose="02020603050405020304" pitchFamily="18" charset="0"/>
              </a:rPr>
              <a:t>Studentische Rechtsberatung (kostenlos): </a:t>
            </a:r>
            <a:r>
              <a:rPr lang="de-DE"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https://lawandlegal.de/startseite/</a:t>
            </a:r>
            <a:endParaRPr lang="de-DE" dirty="0"/>
          </a:p>
          <a:p>
            <a:endParaRPr lang="de-DE" dirty="0"/>
          </a:p>
          <a:p>
            <a:pPr marL="0" indent="0">
              <a:buNone/>
            </a:pPr>
            <a:endParaRPr lang="de-DE" dirty="0"/>
          </a:p>
        </p:txBody>
      </p:sp>
      <p:sp>
        <p:nvSpPr>
          <p:cNvPr id="4" name="Datumsplatzhalter 3">
            <a:extLst>
              <a:ext uri="{FF2B5EF4-FFF2-40B4-BE49-F238E27FC236}">
                <a16:creationId xmlns:a16="http://schemas.microsoft.com/office/drawing/2014/main" id="{46C3E03E-B9A7-B0CC-D8E6-3650B7D8AF8F}"/>
              </a:ext>
            </a:extLst>
          </p:cNvPr>
          <p:cNvSpPr>
            <a:spLocks noGrp="1"/>
          </p:cNvSpPr>
          <p:nvPr>
            <p:ph type="dt" sz="half" idx="10"/>
          </p:nvPr>
        </p:nvSpPr>
        <p:spPr/>
        <p:txBody>
          <a:bodyPr/>
          <a:lstStyle/>
          <a:p>
            <a:r>
              <a:rPr lang="de-DE"/>
              <a:t>06.07.2023 SDG an der Uni</a:t>
            </a:r>
            <a:endParaRPr lang="de-DE" dirty="0"/>
          </a:p>
        </p:txBody>
      </p:sp>
      <p:sp>
        <p:nvSpPr>
          <p:cNvPr id="5" name="Fußzeilenplatzhalter 4">
            <a:extLst>
              <a:ext uri="{FF2B5EF4-FFF2-40B4-BE49-F238E27FC236}">
                <a16:creationId xmlns:a16="http://schemas.microsoft.com/office/drawing/2014/main" id="{800058BB-0CDE-2AFD-7FAA-CDDDBE4AA4B0}"/>
              </a:ext>
            </a:extLst>
          </p:cNvPr>
          <p:cNvSpPr>
            <a:spLocks noGrp="1"/>
          </p:cNvSpPr>
          <p:nvPr>
            <p:ph type="ftr" sz="quarter" idx="11"/>
          </p:nvPr>
        </p:nvSpPr>
        <p:spPr/>
        <p:txBody>
          <a:bodyPr/>
          <a:lstStyle/>
          <a:p>
            <a:r>
              <a:rPr lang="de-DE"/>
              <a:t>Silke Schnabel &amp; Friederike Wardenga</a:t>
            </a:r>
            <a:endParaRPr lang="de-DE" dirty="0"/>
          </a:p>
        </p:txBody>
      </p:sp>
      <p:sp>
        <p:nvSpPr>
          <p:cNvPr id="6" name="Foliennummernplatzhalter 5">
            <a:extLst>
              <a:ext uri="{FF2B5EF4-FFF2-40B4-BE49-F238E27FC236}">
                <a16:creationId xmlns:a16="http://schemas.microsoft.com/office/drawing/2014/main" id="{DF657493-027F-998B-81F5-7ED2AD204E17}"/>
              </a:ext>
            </a:extLst>
          </p:cNvPr>
          <p:cNvSpPr>
            <a:spLocks noGrp="1"/>
          </p:cNvSpPr>
          <p:nvPr>
            <p:ph type="sldNum" sz="quarter" idx="12"/>
          </p:nvPr>
        </p:nvSpPr>
        <p:spPr/>
        <p:txBody>
          <a:bodyPr/>
          <a:lstStyle/>
          <a:p>
            <a:fld id="{F02E3053-134E-4277-AEEB-07965A68EEAB}" type="slidenum">
              <a:rPr lang="de-DE" smtClean="0"/>
              <a:t>49</a:t>
            </a:fld>
            <a:endParaRPr lang="de-DE"/>
          </a:p>
        </p:txBody>
      </p:sp>
    </p:spTree>
    <p:extLst>
      <p:ext uri="{BB962C8B-B14F-4D97-AF65-F5344CB8AC3E}">
        <p14:creationId xmlns:p14="http://schemas.microsoft.com/office/powerpoint/2010/main" val="3215760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BDDA9E1-6BF3-804F-B8C1-D9DDC74B1D91}"/>
              </a:ext>
            </a:extLst>
          </p:cNvPr>
          <p:cNvSpPr/>
          <p:nvPr/>
        </p:nvSpPr>
        <p:spPr>
          <a:xfrm>
            <a:off x="6684579" y="2719551"/>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„Sexueller Missbrauch“</a:t>
            </a:r>
          </a:p>
        </p:txBody>
      </p:sp>
      <p:sp>
        <p:nvSpPr>
          <p:cNvPr id="3" name="Textfeld 2">
            <a:extLst>
              <a:ext uri="{FF2B5EF4-FFF2-40B4-BE49-F238E27FC236}">
                <a16:creationId xmlns:a16="http://schemas.microsoft.com/office/drawing/2014/main" id="{83C4BB4B-0ACA-8F42-B03A-E4B713347FCE}"/>
              </a:ext>
            </a:extLst>
          </p:cNvPr>
          <p:cNvSpPr txBox="1"/>
          <p:nvPr/>
        </p:nvSpPr>
        <p:spPr>
          <a:xfrm>
            <a:off x="768096" y="987552"/>
            <a:ext cx="5340096" cy="553997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Sexueller Missbrauch von Kindern ist </a:t>
            </a:r>
            <a:r>
              <a:rPr kumimoji="0" 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jede sexuelle Handlung, die an oder vor </a:t>
            </a:r>
            <a:r>
              <a:rPr kumimoji="0" 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Mädchen und Jungen gegen deren Willen vorgenommen wird oder der sie aufgrund körperlicher, seelischer, geistiger oder sprachlicher Unterlegenheit nicht wissentlich zustimmen können. Der Täter oder die Täterin nutzt dabei seine/ihre </a:t>
            </a:r>
            <a:r>
              <a:rPr kumimoji="0" 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Macht- und Autoritätsposition </a:t>
            </a:r>
            <a:r>
              <a:rPr kumimoji="0" 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aus, um eigene Bedürfnisse auf Kosten des Kindes zu befriedigen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(Bange/</a:t>
            </a:r>
            <a:r>
              <a:rPr kumimoji="0" 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Deegener</a:t>
            </a:r>
            <a:r>
              <a:rPr kumimoji="0" 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1996).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0190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00FC56-1C10-652D-6BEC-7A4138102588}"/>
              </a:ext>
            </a:extLst>
          </p:cNvPr>
          <p:cNvSpPr>
            <a:spLocks noGrp="1"/>
          </p:cNvSpPr>
          <p:nvPr>
            <p:ph type="title"/>
          </p:nvPr>
        </p:nvSpPr>
        <p:spPr/>
        <p:txBody>
          <a:bodyPr/>
          <a:lstStyle/>
          <a:p>
            <a:r>
              <a:rPr lang="de-DE" dirty="0"/>
              <a:t>Weiterführende Informationen und Links</a:t>
            </a:r>
          </a:p>
        </p:txBody>
      </p:sp>
      <p:sp>
        <p:nvSpPr>
          <p:cNvPr id="3" name="Inhaltsplatzhalter 2">
            <a:extLst>
              <a:ext uri="{FF2B5EF4-FFF2-40B4-BE49-F238E27FC236}">
                <a16:creationId xmlns:a16="http://schemas.microsoft.com/office/drawing/2014/main" id="{E9778408-450C-B2FF-C8BD-655A476FBA63}"/>
              </a:ext>
            </a:extLst>
          </p:cNvPr>
          <p:cNvSpPr>
            <a:spLocks noGrp="1"/>
          </p:cNvSpPr>
          <p:nvPr>
            <p:ph idx="1"/>
          </p:nvPr>
        </p:nvSpPr>
        <p:spPr/>
        <p:txBody>
          <a:bodyPr>
            <a:normAutofit fontScale="62500" lnSpcReduction="20000"/>
          </a:bodyPr>
          <a:lstStyle/>
          <a:p>
            <a:pPr marL="0" indent="0">
              <a:lnSpc>
                <a:spcPct val="107000"/>
              </a:lnSpc>
              <a:spcAft>
                <a:spcPts val="800"/>
              </a:spcAft>
              <a:buNone/>
            </a:pPr>
            <a:r>
              <a:rPr lang="de-DE" sz="2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https://www.netzwerk-mawi.de/</a:t>
            </a:r>
            <a:r>
              <a:rPr lang="de-DE" sz="2800" kern="100" dirty="0">
                <a:effectLst/>
                <a:latin typeface="Calibri" panose="020F0502020204030204" pitchFamily="34" charset="0"/>
                <a:ea typeface="Calibri" panose="020F0502020204030204" pitchFamily="34" charset="0"/>
                <a:cs typeface="Times New Roman" panose="02020603050405020304" pitchFamily="18" charset="0"/>
              </a:rPr>
              <a:t> - bieten auch Beratung an!</a:t>
            </a:r>
          </a:p>
          <a:p>
            <a:pPr marL="0" indent="0">
              <a:lnSpc>
                <a:spcPct val="107000"/>
              </a:lnSpc>
              <a:spcAft>
                <a:spcPts val="800"/>
              </a:spcAft>
              <a:buNone/>
            </a:pPr>
            <a:r>
              <a:rPr lang="de-DE" sz="2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https://unisafe-gbv.eu/</a:t>
            </a:r>
            <a:endParaRPr lang="de-DE"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e-DE" sz="2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https://gender-macht-wissenschaft.de/</a:t>
            </a:r>
            <a:endParaRPr lang="de-DE"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e-DE" sz="2800" kern="100" dirty="0">
                <a:effectLst/>
                <a:latin typeface="Calibri" panose="020F0502020204030204" pitchFamily="34" charset="0"/>
                <a:ea typeface="Calibri" panose="020F0502020204030204" pitchFamily="34" charset="0"/>
                <a:cs typeface="Times New Roman" panose="02020603050405020304" pitchFamily="18" charset="0"/>
              </a:rPr>
              <a:t>Viele hilfreiche Hintergrundinformationen und Hilfsangebote/ Selbstlernkurse/ </a:t>
            </a:r>
            <a:r>
              <a:rPr lang="de-DE" sz="2800" kern="100" dirty="0" err="1">
                <a:effectLst/>
                <a:latin typeface="Calibri" panose="020F0502020204030204" pitchFamily="34" charset="0"/>
                <a:ea typeface="Calibri" panose="020F0502020204030204" pitchFamily="34" charset="0"/>
                <a:cs typeface="Times New Roman" panose="02020603050405020304" pitchFamily="18" charset="0"/>
              </a:rPr>
              <a:t>Awarenesscampagne</a:t>
            </a:r>
            <a:r>
              <a:rPr lang="de-DE" sz="2800" kern="100" dirty="0">
                <a:effectLst/>
                <a:latin typeface="Calibri" panose="020F0502020204030204" pitchFamily="34" charset="0"/>
                <a:ea typeface="Calibri" panose="020F0502020204030204" pitchFamily="34" charset="0"/>
                <a:cs typeface="Times New Roman" panose="02020603050405020304" pitchFamily="18" charset="0"/>
              </a:rPr>
              <a:t> der Uni Bochum: </a:t>
            </a:r>
            <a:r>
              <a:rPr lang="de-DE" sz="2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https://moodle.ruhr-uni-bochum.de/course/view.php?id=38468</a:t>
            </a:r>
            <a:r>
              <a:rPr lang="de-DE" sz="2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de-DE" sz="2800" kern="100" dirty="0">
                <a:effectLst/>
                <a:latin typeface="Calibri" panose="020F0502020204030204" pitchFamily="34" charset="0"/>
                <a:ea typeface="Calibri" panose="020F0502020204030204" pitchFamily="34" charset="0"/>
                <a:cs typeface="Times New Roman" panose="02020603050405020304" pitchFamily="18" charset="0"/>
              </a:rPr>
              <a:t>Handreichung der Bundeskonferenz der Gleichstellungsbeauftragten: </a:t>
            </a:r>
            <a:r>
              <a:rPr lang="de-DE" sz="2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https://bukof.de/inhalte/sexualisierte-diskriminierung-und-gewalt/</a:t>
            </a:r>
            <a:endParaRPr lang="de-DE"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e-DE" sz="2800" kern="100" dirty="0">
                <a:effectLst/>
                <a:latin typeface="Calibri" panose="020F0502020204030204" pitchFamily="34" charset="0"/>
                <a:ea typeface="Calibri" panose="020F0502020204030204" pitchFamily="34" charset="0"/>
                <a:cs typeface="Times New Roman" panose="02020603050405020304" pitchFamily="18" charset="0"/>
              </a:rPr>
              <a:t>Hilfsangebote finden/ Informationen: </a:t>
            </a:r>
            <a:r>
              <a:rPr lang="de-DE" sz="2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https://www.frauen-gegen-gewalt.de/de/aktuelles.html</a:t>
            </a:r>
            <a:endParaRPr lang="de-DE"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e-DE" sz="2800" kern="100" dirty="0">
                <a:effectLst/>
                <a:latin typeface="Calibri" panose="020F0502020204030204" pitchFamily="34" charset="0"/>
                <a:ea typeface="Calibri" panose="020F0502020204030204" pitchFamily="34" charset="0"/>
                <a:cs typeface="Times New Roman" panose="02020603050405020304" pitchFamily="18" charset="0"/>
              </a:rPr>
              <a:t>Informationen, Forschungsstand, Interventionsmöglichkeiten: </a:t>
            </a:r>
            <a:r>
              <a:rPr lang="de-DE" sz="2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https://www.gesis.org/cews/daten-und-informationen/forschungsfelder/geschlechtsbezogene-und-sexualisierte-gewalt</a:t>
            </a:r>
            <a:endParaRPr lang="de-DE"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DE"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Datumsplatzhalter 3">
            <a:extLst>
              <a:ext uri="{FF2B5EF4-FFF2-40B4-BE49-F238E27FC236}">
                <a16:creationId xmlns:a16="http://schemas.microsoft.com/office/drawing/2014/main" id="{F8859B26-DD96-DF46-514C-A65A9CCC5609}"/>
              </a:ext>
            </a:extLst>
          </p:cNvPr>
          <p:cNvSpPr>
            <a:spLocks noGrp="1"/>
          </p:cNvSpPr>
          <p:nvPr>
            <p:ph type="dt" sz="half" idx="10"/>
          </p:nvPr>
        </p:nvSpPr>
        <p:spPr/>
        <p:txBody>
          <a:bodyPr/>
          <a:lstStyle/>
          <a:p>
            <a:r>
              <a:rPr lang="de-DE"/>
              <a:t>06.07.2023 SDG an der Uni</a:t>
            </a:r>
            <a:endParaRPr lang="de-DE" dirty="0"/>
          </a:p>
        </p:txBody>
      </p:sp>
      <p:sp>
        <p:nvSpPr>
          <p:cNvPr id="5" name="Fußzeilenplatzhalter 4">
            <a:extLst>
              <a:ext uri="{FF2B5EF4-FFF2-40B4-BE49-F238E27FC236}">
                <a16:creationId xmlns:a16="http://schemas.microsoft.com/office/drawing/2014/main" id="{E288B4C7-8718-3377-4B77-1760E6E40CB9}"/>
              </a:ext>
            </a:extLst>
          </p:cNvPr>
          <p:cNvSpPr>
            <a:spLocks noGrp="1"/>
          </p:cNvSpPr>
          <p:nvPr>
            <p:ph type="ftr" sz="quarter" idx="11"/>
          </p:nvPr>
        </p:nvSpPr>
        <p:spPr/>
        <p:txBody>
          <a:bodyPr/>
          <a:lstStyle/>
          <a:p>
            <a:r>
              <a:rPr lang="de-DE"/>
              <a:t>Silke Schnabel &amp; Friederike Wardenga</a:t>
            </a:r>
            <a:endParaRPr lang="de-DE" dirty="0"/>
          </a:p>
        </p:txBody>
      </p:sp>
      <p:sp>
        <p:nvSpPr>
          <p:cNvPr id="6" name="Foliennummernplatzhalter 5">
            <a:extLst>
              <a:ext uri="{FF2B5EF4-FFF2-40B4-BE49-F238E27FC236}">
                <a16:creationId xmlns:a16="http://schemas.microsoft.com/office/drawing/2014/main" id="{B6AC3B7B-5D76-405C-804A-7BD36059BADE}"/>
              </a:ext>
            </a:extLst>
          </p:cNvPr>
          <p:cNvSpPr>
            <a:spLocks noGrp="1"/>
          </p:cNvSpPr>
          <p:nvPr>
            <p:ph type="sldNum" sz="quarter" idx="12"/>
          </p:nvPr>
        </p:nvSpPr>
        <p:spPr/>
        <p:txBody>
          <a:bodyPr/>
          <a:lstStyle/>
          <a:p>
            <a:fld id="{F02E3053-134E-4277-AEEB-07965A68EEAB}" type="slidenum">
              <a:rPr lang="de-DE" smtClean="0"/>
              <a:t>50</a:t>
            </a:fld>
            <a:endParaRPr lang="de-DE"/>
          </a:p>
        </p:txBody>
      </p:sp>
    </p:spTree>
    <p:extLst>
      <p:ext uri="{BB962C8B-B14F-4D97-AF65-F5344CB8AC3E}">
        <p14:creationId xmlns:p14="http://schemas.microsoft.com/office/powerpoint/2010/main" val="4907444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191ACA-4105-1E5C-A1B4-FD5105ADE9FE}"/>
              </a:ext>
            </a:extLst>
          </p:cNvPr>
          <p:cNvSpPr>
            <a:spLocks noGrp="1"/>
          </p:cNvSpPr>
          <p:nvPr>
            <p:ph type="title"/>
          </p:nvPr>
        </p:nvSpPr>
        <p:spPr/>
        <p:txBody>
          <a:bodyPr/>
          <a:lstStyle/>
          <a:p>
            <a:r>
              <a:rPr lang="de-DE" dirty="0"/>
              <a:t>Weiterführende Informationen und Links</a:t>
            </a:r>
          </a:p>
        </p:txBody>
      </p:sp>
      <p:sp>
        <p:nvSpPr>
          <p:cNvPr id="3" name="Inhaltsplatzhalter 2">
            <a:extLst>
              <a:ext uri="{FF2B5EF4-FFF2-40B4-BE49-F238E27FC236}">
                <a16:creationId xmlns:a16="http://schemas.microsoft.com/office/drawing/2014/main" id="{31832E89-4485-F94C-A49C-98B480061024}"/>
              </a:ext>
            </a:extLst>
          </p:cNvPr>
          <p:cNvSpPr>
            <a:spLocks noGrp="1"/>
          </p:cNvSpPr>
          <p:nvPr>
            <p:ph idx="1"/>
          </p:nvPr>
        </p:nvSpPr>
        <p:spPr/>
        <p:txBody>
          <a:bodyPr/>
          <a:lstStyle/>
          <a:p>
            <a:pPr marL="0" indent="0">
              <a:lnSpc>
                <a:spcPct val="107000"/>
              </a:lnSpc>
              <a:spcAft>
                <a:spcPts val="800"/>
              </a:spcAft>
              <a:buNone/>
            </a:pPr>
            <a:r>
              <a:rPr lang="de-DE" sz="2800" kern="100" dirty="0">
                <a:effectLst/>
                <a:latin typeface="Calibri" panose="020F0502020204030204" pitchFamily="34" charset="0"/>
                <a:ea typeface="Calibri" panose="020F0502020204030204" pitchFamily="34" charset="0"/>
                <a:cs typeface="Times New Roman" panose="02020603050405020304" pitchFamily="18" charset="0"/>
              </a:rPr>
              <a:t>Infos zum Nachhören:</a:t>
            </a:r>
          </a:p>
          <a:p>
            <a:pPr>
              <a:lnSpc>
                <a:spcPct val="107000"/>
              </a:lnSpc>
              <a:spcAft>
                <a:spcPts val="800"/>
              </a:spcAft>
            </a:pPr>
            <a:r>
              <a:rPr lang="de-DE" sz="2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https://www.deutschlandfunk.de/metoo-in-science-was-hilft-gegen-sexuelle-belaestigung-an-100.html</a:t>
            </a:r>
            <a:endParaRPr lang="de-DE"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800" kern="100" dirty="0">
                <a:effectLst/>
                <a:latin typeface="Calibri" panose="020F0502020204030204" pitchFamily="34" charset="0"/>
                <a:ea typeface="Calibri" panose="020F0502020204030204" pitchFamily="34" charset="0"/>
                <a:cs typeface="Times New Roman" panose="02020603050405020304" pitchFamily="18" charset="0"/>
              </a:rPr>
              <a:t>Podcasts zum Thema: </a:t>
            </a:r>
            <a:r>
              <a:rPr lang="de-DE" sz="2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https://mariejahodacenter.rub.de/metoo-in-science/</a:t>
            </a:r>
            <a:endParaRPr lang="de-DE"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Datumsplatzhalter 3">
            <a:extLst>
              <a:ext uri="{FF2B5EF4-FFF2-40B4-BE49-F238E27FC236}">
                <a16:creationId xmlns:a16="http://schemas.microsoft.com/office/drawing/2014/main" id="{2043EF39-9925-6BD7-E978-2DAF9B4B852B}"/>
              </a:ext>
            </a:extLst>
          </p:cNvPr>
          <p:cNvSpPr>
            <a:spLocks noGrp="1"/>
          </p:cNvSpPr>
          <p:nvPr>
            <p:ph type="dt" sz="half" idx="10"/>
          </p:nvPr>
        </p:nvSpPr>
        <p:spPr/>
        <p:txBody>
          <a:bodyPr/>
          <a:lstStyle/>
          <a:p>
            <a:r>
              <a:rPr lang="de-DE"/>
              <a:t>06.07.2023 SDG an der Uni</a:t>
            </a:r>
            <a:endParaRPr lang="de-DE" dirty="0"/>
          </a:p>
        </p:txBody>
      </p:sp>
      <p:sp>
        <p:nvSpPr>
          <p:cNvPr id="5" name="Fußzeilenplatzhalter 4">
            <a:extLst>
              <a:ext uri="{FF2B5EF4-FFF2-40B4-BE49-F238E27FC236}">
                <a16:creationId xmlns:a16="http://schemas.microsoft.com/office/drawing/2014/main" id="{4BD20740-D377-BA09-44C6-7B8C57F322D4}"/>
              </a:ext>
            </a:extLst>
          </p:cNvPr>
          <p:cNvSpPr>
            <a:spLocks noGrp="1"/>
          </p:cNvSpPr>
          <p:nvPr>
            <p:ph type="ftr" sz="quarter" idx="11"/>
          </p:nvPr>
        </p:nvSpPr>
        <p:spPr/>
        <p:txBody>
          <a:bodyPr/>
          <a:lstStyle/>
          <a:p>
            <a:r>
              <a:rPr lang="de-DE"/>
              <a:t>Silke Schnabel &amp; Friederike Wardenga</a:t>
            </a:r>
            <a:endParaRPr lang="de-DE" dirty="0"/>
          </a:p>
        </p:txBody>
      </p:sp>
      <p:sp>
        <p:nvSpPr>
          <p:cNvPr id="6" name="Foliennummernplatzhalter 5">
            <a:extLst>
              <a:ext uri="{FF2B5EF4-FFF2-40B4-BE49-F238E27FC236}">
                <a16:creationId xmlns:a16="http://schemas.microsoft.com/office/drawing/2014/main" id="{8833D8EE-C9A6-70E5-7ACF-4097CD197822}"/>
              </a:ext>
            </a:extLst>
          </p:cNvPr>
          <p:cNvSpPr>
            <a:spLocks noGrp="1"/>
          </p:cNvSpPr>
          <p:nvPr>
            <p:ph type="sldNum" sz="quarter" idx="12"/>
          </p:nvPr>
        </p:nvSpPr>
        <p:spPr/>
        <p:txBody>
          <a:bodyPr/>
          <a:lstStyle/>
          <a:p>
            <a:fld id="{F02E3053-134E-4277-AEEB-07965A68EEAB}" type="slidenum">
              <a:rPr lang="de-DE" smtClean="0"/>
              <a:t>51</a:t>
            </a:fld>
            <a:endParaRPr lang="de-DE"/>
          </a:p>
        </p:txBody>
      </p:sp>
    </p:spTree>
    <p:extLst>
      <p:ext uri="{BB962C8B-B14F-4D97-AF65-F5344CB8AC3E}">
        <p14:creationId xmlns:p14="http://schemas.microsoft.com/office/powerpoint/2010/main" val="36419448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40C4F9-DD79-A0D5-A590-C88E38A7DAF6}"/>
              </a:ext>
            </a:extLst>
          </p:cNvPr>
          <p:cNvSpPr>
            <a:spLocks noGrp="1"/>
          </p:cNvSpPr>
          <p:nvPr>
            <p:ph type="title"/>
          </p:nvPr>
        </p:nvSpPr>
        <p:spPr/>
        <p:txBody>
          <a:bodyPr/>
          <a:lstStyle/>
          <a:p>
            <a:r>
              <a:rPr lang="de-DE" dirty="0"/>
              <a:t>Weiterführende Informationen und Links</a:t>
            </a:r>
          </a:p>
        </p:txBody>
      </p:sp>
      <p:sp>
        <p:nvSpPr>
          <p:cNvPr id="3" name="Inhaltsplatzhalter 2">
            <a:extLst>
              <a:ext uri="{FF2B5EF4-FFF2-40B4-BE49-F238E27FC236}">
                <a16:creationId xmlns:a16="http://schemas.microsoft.com/office/drawing/2014/main" id="{B51AA7C1-25E5-57C6-F82C-9AE646260316}"/>
              </a:ext>
            </a:extLst>
          </p:cNvPr>
          <p:cNvSpPr>
            <a:spLocks noGrp="1"/>
          </p:cNvSpPr>
          <p:nvPr>
            <p:ph idx="1"/>
          </p:nvPr>
        </p:nvSpPr>
        <p:spPr/>
        <p:txBody>
          <a:bodyPr/>
          <a:lstStyle/>
          <a:p>
            <a:pPr marL="0" indent="0">
              <a:buNone/>
            </a:pPr>
            <a:r>
              <a:rPr lang="de-DE" dirty="0"/>
              <a:t>Für Lehrende:</a:t>
            </a:r>
          </a:p>
          <a:p>
            <a:r>
              <a:rPr lang="de-DE" dirty="0">
                <a:hlinkClick r:id="rId2"/>
              </a:rPr>
              <a:t>https://www.ash-berlin.eu/hochschule/organisation/zentrum-fuer-innovation-und-qualitaet-in-studium-und-lehre/diversityorientierte-und-diskriminierungskritische-lehrgestaltung/</a:t>
            </a:r>
            <a:endParaRPr lang="de-DE" dirty="0"/>
          </a:p>
          <a:p>
            <a:pPr>
              <a:lnSpc>
                <a:spcPct val="107000"/>
              </a:lnSpc>
              <a:spcAft>
                <a:spcPts val="800"/>
              </a:spcAft>
            </a:pPr>
            <a:r>
              <a:rPr lang="de-DE" sz="2800" kern="100" dirty="0">
                <a:effectLst/>
                <a:latin typeface="Calibri" panose="020F0502020204030204" pitchFamily="34" charset="0"/>
                <a:ea typeface="Calibri" panose="020F0502020204030204" pitchFamily="34" charset="0"/>
                <a:cs typeface="Times New Roman" panose="02020603050405020304" pitchFamily="18" charset="0"/>
              </a:rPr>
              <a:t>Leitfaden zur barrierearmen Gestaltung von Lehrveranstaltungen: </a:t>
            </a:r>
            <a:r>
              <a:rPr lang="de-DE" sz="2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https://www.akafoe.de/fileadmin/pdfs/extern/inklusion/GestaltungBarrierefreierLehre.pdf</a:t>
            </a:r>
            <a:endParaRPr lang="de-DE"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a:p>
            <a:endParaRPr lang="de-DE" dirty="0"/>
          </a:p>
        </p:txBody>
      </p:sp>
      <p:sp>
        <p:nvSpPr>
          <p:cNvPr id="4" name="Datumsplatzhalter 3">
            <a:extLst>
              <a:ext uri="{FF2B5EF4-FFF2-40B4-BE49-F238E27FC236}">
                <a16:creationId xmlns:a16="http://schemas.microsoft.com/office/drawing/2014/main" id="{F18F3E7A-A7D7-6CC7-CF6F-DE7CF3681C36}"/>
              </a:ext>
            </a:extLst>
          </p:cNvPr>
          <p:cNvSpPr>
            <a:spLocks noGrp="1"/>
          </p:cNvSpPr>
          <p:nvPr>
            <p:ph type="dt" sz="half" idx="10"/>
          </p:nvPr>
        </p:nvSpPr>
        <p:spPr/>
        <p:txBody>
          <a:bodyPr/>
          <a:lstStyle/>
          <a:p>
            <a:r>
              <a:rPr lang="de-DE"/>
              <a:t>06.07.2023 SDG an der Uni</a:t>
            </a:r>
            <a:endParaRPr lang="de-DE" dirty="0"/>
          </a:p>
        </p:txBody>
      </p:sp>
      <p:sp>
        <p:nvSpPr>
          <p:cNvPr id="5" name="Fußzeilenplatzhalter 4">
            <a:extLst>
              <a:ext uri="{FF2B5EF4-FFF2-40B4-BE49-F238E27FC236}">
                <a16:creationId xmlns:a16="http://schemas.microsoft.com/office/drawing/2014/main" id="{B1D9C2C5-FD05-2B6E-7B5D-976708A24451}"/>
              </a:ext>
            </a:extLst>
          </p:cNvPr>
          <p:cNvSpPr>
            <a:spLocks noGrp="1"/>
          </p:cNvSpPr>
          <p:nvPr>
            <p:ph type="ftr" sz="quarter" idx="11"/>
          </p:nvPr>
        </p:nvSpPr>
        <p:spPr/>
        <p:txBody>
          <a:bodyPr/>
          <a:lstStyle/>
          <a:p>
            <a:r>
              <a:rPr lang="de-DE"/>
              <a:t>Silke Schnabel &amp; Friederike Wardenga</a:t>
            </a:r>
            <a:endParaRPr lang="de-DE" dirty="0"/>
          </a:p>
        </p:txBody>
      </p:sp>
      <p:sp>
        <p:nvSpPr>
          <p:cNvPr id="6" name="Foliennummernplatzhalter 5">
            <a:extLst>
              <a:ext uri="{FF2B5EF4-FFF2-40B4-BE49-F238E27FC236}">
                <a16:creationId xmlns:a16="http://schemas.microsoft.com/office/drawing/2014/main" id="{3097568A-FE40-5D20-D838-CCB8DDEB0FB3}"/>
              </a:ext>
            </a:extLst>
          </p:cNvPr>
          <p:cNvSpPr>
            <a:spLocks noGrp="1"/>
          </p:cNvSpPr>
          <p:nvPr>
            <p:ph type="sldNum" sz="quarter" idx="12"/>
          </p:nvPr>
        </p:nvSpPr>
        <p:spPr/>
        <p:txBody>
          <a:bodyPr/>
          <a:lstStyle/>
          <a:p>
            <a:fld id="{F02E3053-134E-4277-AEEB-07965A68EEAB}" type="slidenum">
              <a:rPr lang="de-DE" smtClean="0"/>
              <a:t>52</a:t>
            </a:fld>
            <a:endParaRPr lang="de-DE"/>
          </a:p>
        </p:txBody>
      </p:sp>
    </p:spTree>
    <p:extLst>
      <p:ext uri="{BB962C8B-B14F-4D97-AF65-F5344CB8AC3E}">
        <p14:creationId xmlns:p14="http://schemas.microsoft.com/office/powerpoint/2010/main" val="1808021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0B61394-EFDB-CE47-8BDF-12148145A301}"/>
              </a:ext>
            </a:extLst>
          </p:cNvPr>
          <p:cNvSpPr/>
          <p:nvPr/>
        </p:nvSpPr>
        <p:spPr>
          <a:xfrm>
            <a:off x="6684579" y="930166"/>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„Sexualisierte Gewalt“</a:t>
            </a:r>
          </a:p>
        </p:txBody>
      </p:sp>
      <p:sp>
        <p:nvSpPr>
          <p:cNvPr id="3" name="Rechteck 2">
            <a:extLst>
              <a:ext uri="{FF2B5EF4-FFF2-40B4-BE49-F238E27FC236}">
                <a16:creationId xmlns:a16="http://schemas.microsoft.com/office/drawing/2014/main" id="{CB999FCF-3D78-224A-97D6-A0330D38D233}"/>
              </a:ext>
            </a:extLst>
          </p:cNvPr>
          <p:cNvSpPr/>
          <p:nvPr/>
        </p:nvSpPr>
        <p:spPr>
          <a:xfrm>
            <a:off x="6684579" y="2719551"/>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„Sexueller Missbrauch“</a:t>
            </a:r>
          </a:p>
        </p:txBody>
      </p:sp>
      <p:sp>
        <p:nvSpPr>
          <p:cNvPr id="4" name="Rechteck 3">
            <a:extLst>
              <a:ext uri="{FF2B5EF4-FFF2-40B4-BE49-F238E27FC236}">
                <a16:creationId xmlns:a16="http://schemas.microsoft.com/office/drawing/2014/main" id="{6FC01181-2A9D-0E45-BFA2-549224ED3EB7}"/>
              </a:ext>
            </a:extLst>
          </p:cNvPr>
          <p:cNvSpPr/>
          <p:nvPr/>
        </p:nvSpPr>
        <p:spPr>
          <a:xfrm>
            <a:off x="835572" y="930166"/>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 Belästigung am Arbeitsplatz“</a:t>
            </a:r>
          </a:p>
        </p:txBody>
      </p:sp>
      <p:sp>
        <p:nvSpPr>
          <p:cNvPr id="5" name="Rechteck 4">
            <a:extLst>
              <a:ext uri="{FF2B5EF4-FFF2-40B4-BE49-F238E27FC236}">
                <a16:creationId xmlns:a16="http://schemas.microsoft.com/office/drawing/2014/main" id="{E8E0FDFD-89E3-9E4C-B750-B9A02DF1D4FA}"/>
              </a:ext>
            </a:extLst>
          </p:cNvPr>
          <p:cNvSpPr/>
          <p:nvPr/>
        </p:nvSpPr>
        <p:spPr>
          <a:xfrm>
            <a:off x="835572" y="2719552"/>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„Sexueller Übergriff“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 Nötigung“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„Vergewaltigung“</a:t>
            </a:r>
          </a:p>
        </p:txBody>
      </p:sp>
      <p:sp>
        <p:nvSpPr>
          <p:cNvPr id="6" name="Rechteck 5">
            <a:extLst>
              <a:ext uri="{FF2B5EF4-FFF2-40B4-BE49-F238E27FC236}">
                <a16:creationId xmlns:a16="http://schemas.microsoft.com/office/drawing/2014/main" id="{AE501578-A852-5C42-8B94-EE66A3A373B3}"/>
              </a:ext>
            </a:extLst>
          </p:cNvPr>
          <p:cNvSpPr/>
          <p:nvPr/>
        </p:nvSpPr>
        <p:spPr>
          <a:xfrm>
            <a:off x="6684579" y="4508938"/>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„Sexualisierte Diskriminierung“</a:t>
            </a:r>
          </a:p>
        </p:txBody>
      </p:sp>
      <p:sp>
        <p:nvSpPr>
          <p:cNvPr id="7" name="Rechteck 6">
            <a:extLst>
              <a:ext uri="{FF2B5EF4-FFF2-40B4-BE49-F238E27FC236}">
                <a16:creationId xmlns:a16="http://schemas.microsoft.com/office/drawing/2014/main" id="{518B3E2A-5F20-E344-A079-7C3E45744EEC}"/>
              </a:ext>
            </a:extLst>
          </p:cNvPr>
          <p:cNvSpPr/>
          <p:nvPr/>
        </p:nvSpPr>
        <p:spPr>
          <a:xfrm>
            <a:off x="835572" y="4508938"/>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 Grenzverletzungen“</a:t>
            </a:r>
          </a:p>
        </p:txBody>
      </p:sp>
      <p:sp>
        <p:nvSpPr>
          <p:cNvPr id="8" name="Rechteck 7">
            <a:extLst>
              <a:ext uri="{FF2B5EF4-FFF2-40B4-BE49-F238E27FC236}">
                <a16:creationId xmlns:a16="http://schemas.microsoft.com/office/drawing/2014/main" id="{821BEE55-8BF5-C14D-A854-293520798E51}"/>
              </a:ext>
            </a:extLst>
          </p:cNvPr>
          <p:cNvSpPr/>
          <p:nvPr/>
        </p:nvSpPr>
        <p:spPr>
          <a:xfrm>
            <a:off x="835573" y="248307"/>
            <a:ext cx="10373710" cy="5360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„Sexismus“</a:t>
            </a:r>
          </a:p>
        </p:txBody>
      </p:sp>
      <p:sp>
        <p:nvSpPr>
          <p:cNvPr id="9" name="Rechteck 8">
            <a:extLst>
              <a:ext uri="{FF2B5EF4-FFF2-40B4-BE49-F238E27FC236}">
                <a16:creationId xmlns:a16="http://schemas.microsoft.com/office/drawing/2014/main" id="{AB9C5AB5-2429-F54B-9A8A-888E03C3982C}"/>
              </a:ext>
            </a:extLst>
          </p:cNvPr>
          <p:cNvSpPr/>
          <p:nvPr/>
        </p:nvSpPr>
        <p:spPr>
          <a:xfrm>
            <a:off x="835572" y="6298324"/>
            <a:ext cx="10373710" cy="5360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„Sexualisierte Diskriminierung und Gewalt (SDG)“</a:t>
            </a:r>
          </a:p>
        </p:txBody>
      </p:sp>
    </p:spTree>
    <p:extLst>
      <p:ext uri="{BB962C8B-B14F-4D97-AF65-F5344CB8AC3E}">
        <p14:creationId xmlns:p14="http://schemas.microsoft.com/office/powerpoint/2010/main" val="3616263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78E80AC-9260-884C-9013-998C0C1B741F}"/>
              </a:ext>
            </a:extLst>
          </p:cNvPr>
          <p:cNvSpPr/>
          <p:nvPr/>
        </p:nvSpPr>
        <p:spPr>
          <a:xfrm>
            <a:off x="835572" y="2719552"/>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„Sexueller Übergriff“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 Nötigung“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„Vergewaltigung“</a:t>
            </a:r>
          </a:p>
        </p:txBody>
      </p:sp>
      <p:sp>
        <p:nvSpPr>
          <p:cNvPr id="4" name="Rechteck 3">
            <a:extLst>
              <a:ext uri="{FF2B5EF4-FFF2-40B4-BE49-F238E27FC236}">
                <a16:creationId xmlns:a16="http://schemas.microsoft.com/office/drawing/2014/main" id="{7D5CFE15-8B92-494B-9A39-CDE8AF77684A}"/>
              </a:ext>
            </a:extLst>
          </p:cNvPr>
          <p:cNvSpPr/>
          <p:nvPr/>
        </p:nvSpPr>
        <p:spPr>
          <a:xfrm>
            <a:off x="5498592" y="467592"/>
            <a:ext cx="6096000" cy="6001643"/>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Begriffe aus dem Strafgesetz!</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Straftaten gegen die sexuelle Selbstbestimmung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177 StGB </a:t>
            </a:r>
            <a:br>
              <a:rPr kumimoji="0" 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Sexueller Übergriff; sexuelle Nötigung; Vergewaltigung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Wer gegen den erkennbaren Willen einer anderen Person sexuelle Handlungen an dieser Person vornimmt oder von ihr vornehmen lässt oder diese Person zur Vornahme oder Duldung sexueller Handlungen an oder von einem Dritten bestimmt, wird mit Freiheitsstrafe von sechs Monaten bis zu fünf Jahren bestraft…</a:t>
            </a:r>
          </a:p>
        </p:txBody>
      </p:sp>
    </p:spTree>
    <p:extLst>
      <p:ext uri="{BB962C8B-B14F-4D97-AF65-F5344CB8AC3E}">
        <p14:creationId xmlns:p14="http://schemas.microsoft.com/office/powerpoint/2010/main" val="250622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0B61394-EFDB-CE47-8BDF-12148145A301}"/>
              </a:ext>
            </a:extLst>
          </p:cNvPr>
          <p:cNvSpPr/>
          <p:nvPr/>
        </p:nvSpPr>
        <p:spPr>
          <a:xfrm>
            <a:off x="6684579" y="930166"/>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„Sexualisierte Gewalt“</a:t>
            </a:r>
          </a:p>
        </p:txBody>
      </p:sp>
      <p:sp>
        <p:nvSpPr>
          <p:cNvPr id="3" name="Rechteck 2">
            <a:extLst>
              <a:ext uri="{FF2B5EF4-FFF2-40B4-BE49-F238E27FC236}">
                <a16:creationId xmlns:a16="http://schemas.microsoft.com/office/drawing/2014/main" id="{CB999FCF-3D78-224A-97D6-A0330D38D233}"/>
              </a:ext>
            </a:extLst>
          </p:cNvPr>
          <p:cNvSpPr/>
          <p:nvPr/>
        </p:nvSpPr>
        <p:spPr>
          <a:xfrm>
            <a:off x="6684579" y="2719551"/>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„Sexueller Missbrauch“</a:t>
            </a:r>
          </a:p>
        </p:txBody>
      </p:sp>
      <p:sp>
        <p:nvSpPr>
          <p:cNvPr id="4" name="Rechteck 3">
            <a:extLst>
              <a:ext uri="{FF2B5EF4-FFF2-40B4-BE49-F238E27FC236}">
                <a16:creationId xmlns:a16="http://schemas.microsoft.com/office/drawing/2014/main" id="{6FC01181-2A9D-0E45-BFA2-549224ED3EB7}"/>
              </a:ext>
            </a:extLst>
          </p:cNvPr>
          <p:cNvSpPr/>
          <p:nvPr/>
        </p:nvSpPr>
        <p:spPr>
          <a:xfrm>
            <a:off x="835572" y="930166"/>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 Belästigung am Arbeitsplatz“</a:t>
            </a:r>
          </a:p>
        </p:txBody>
      </p:sp>
      <p:sp>
        <p:nvSpPr>
          <p:cNvPr id="5" name="Rechteck 4">
            <a:extLst>
              <a:ext uri="{FF2B5EF4-FFF2-40B4-BE49-F238E27FC236}">
                <a16:creationId xmlns:a16="http://schemas.microsoft.com/office/drawing/2014/main" id="{E8E0FDFD-89E3-9E4C-B750-B9A02DF1D4FA}"/>
              </a:ext>
            </a:extLst>
          </p:cNvPr>
          <p:cNvSpPr/>
          <p:nvPr/>
        </p:nvSpPr>
        <p:spPr>
          <a:xfrm>
            <a:off x="835572" y="2719552"/>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„Sexueller Übergriff“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 Nötigung“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„Vergewaltigung“</a:t>
            </a:r>
          </a:p>
        </p:txBody>
      </p:sp>
      <p:sp>
        <p:nvSpPr>
          <p:cNvPr id="6" name="Rechteck 5">
            <a:extLst>
              <a:ext uri="{FF2B5EF4-FFF2-40B4-BE49-F238E27FC236}">
                <a16:creationId xmlns:a16="http://schemas.microsoft.com/office/drawing/2014/main" id="{AE501578-A852-5C42-8B94-EE66A3A373B3}"/>
              </a:ext>
            </a:extLst>
          </p:cNvPr>
          <p:cNvSpPr/>
          <p:nvPr/>
        </p:nvSpPr>
        <p:spPr>
          <a:xfrm>
            <a:off x="6684579" y="4508938"/>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„Sexualisierte Diskriminierung“</a:t>
            </a:r>
          </a:p>
        </p:txBody>
      </p:sp>
      <p:sp>
        <p:nvSpPr>
          <p:cNvPr id="7" name="Rechteck 6">
            <a:extLst>
              <a:ext uri="{FF2B5EF4-FFF2-40B4-BE49-F238E27FC236}">
                <a16:creationId xmlns:a16="http://schemas.microsoft.com/office/drawing/2014/main" id="{518B3E2A-5F20-E344-A079-7C3E45744EEC}"/>
              </a:ext>
            </a:extLst>
          </p:cNvPr>
          <p:cNvSpPr/>
          <p:nvPr/>
        </p:nvSpPr>
        <p:spPr>
          <a:xfrm>
            <a:off x="835572" y="4508938"/>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 Grenzverletzungen“</a:t>
            </a:r>
          </a:p>
        </p:txBody>
      </p:sp>
      <p:sp>
        <p:nvSpPr>
          <p:cNvPr id="8" name="Rechteck 7">
            <a:extLst>
              <a:ext uri="{FF2B5EF4-FFF2-40B4-BE49-F238E27FC236}">
                <a16:creationId xmlns:a16="http://schemas.microsoft.com/office/drawing/2014/main" id="{821BEE55-8BF5-C14D-A854-293520798E51}"/>
              </a:ext>
            </a:extLst>
          </p:cNvPr>
          <p:cNvSpPr/>
          <p:nvPr/>
        </p:nvSpPr>
        <p:spPr>
          <a:xfrm>
            <a:off x="835573" y="248307"/>
            <a:ext cx="10373710" cy="5360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„Sexismus“</a:t>
            </a:r>
          </a:p>
        </p:txBody>
      </p:sp>
      <p:sp>
        <p:nvSpPr>
          <p:cNvPr id="9" name="Rechteck 8">
            <a:extLst>
              <a:ext uri="{FF2B5EF4-FFF2-40B4-BE49-F238E27FC236}">
                <a16:creationId xmlns:a16="http://schemas.microsoft.com/office/drawing/2014/main" id="{AB9C5AB5-2429-F54B-9A8A-888E03C3982C}"/>
              </a:ext>
            </a:extLst>
          </p:cNvPr>
          <p:cNvSpPr/>
          <p:nvPr/>
        </p:nvSpPr>
        <p:spPr>
          <a:xfrm>
            <a:off x="835572" y="6298324"/>
            <a:ext cx="10373710" cy="5360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„Sexualisierte Diskriminierung und Gewalt (SDG)“</a:t>
            </a:r>
          </a:p>
        </p:txBody>
      </p:sp>
    </p:spTree>
    <p:extLst>
      <p:ext uri="{BB962C8B-B14F-4D97-AF65-F5344CB8AC3E}">
        <p14:creationId xmlns:p14="http://schemas.microsoft.com/office/powerpoint/2010/main" val="815069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74B3F176-34DF-B640-A902-E93944992042}"/>
              </a:ext>
            </a:extLst>
          </p:cNvPr>
          <p:cNvSpPr/>
          <p:nvPr/>
        </p:nvSpPr>
        <p:spPr>
          <a:xfrm>
            <a:off x="798996" y="409903"/>
            <a:ext cx="4524704" cy="14977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ill Sans MT" panose="020B0502020104020203"/>
                <a:ea typeface="+mn-ea"/>
                <a:cs typeface="+mn-cs"/>
              </a:rPr>
              <a:t>„Sexuelle Belästigung am Arbeitsplatz“</a:t>
            </a:r>
          </a:p>
        </p:txBody>
      </p:sp>
      <p:sp>
        <p:nvSpPr>
          <p:cNvPr id="3" name="Textfeld 2">
            <a:extLst>
              <a:ext uri="{FF2B5EF4-FFF2-40B4-BE49-F238E27FC236}">
                <a16:creationId xmlns:a16="http://schemas.microsoft.com/office/drawing/2014/main" id="{9CCAF238-4CF0-3D43-A2DC-EFF11105ECF3}"/>
              </a:ext>
            </a:extLst>
          </p:cNvPr>
          <p:cNvSpPr txBox="1"/>
          <p:nvPr/>
        </p:nvSpPr>
        <p:spPr>
          <a:xfrm>
            <a:off x="2481544" y="2056686"/>
            <a:ext cx="8699938" cy="480131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AGG §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(4) Eine sexuelle Belästigung ist eine Benachteiligung in Bezug auf § 2 Abs. 1 Nr. 1 bis 4, wenn ein </a:t>
            </a:r>
            <a:r>
              <a:rPr kumimoji="0" lang="de-DE" sz="1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unerwünschtes, sexuell bestimmtes Verhalten</a:t>
            </a: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wozu auch unerwünschte sexuelle Handlungen und Aufforderungen zu diesen, sexuell bestimmte körperliche Berührungen, Bemerkungen sexuellen Inhalts sowie unerwünschtes Zeigen und sichtbares Anbringen von pornographischen Darstellungen gehören, </a:t>
            </a:r>
            <a:r>
              <a:rPr kumimoji="0" lang="de-DE" sz="1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bezweckt oder bewirkt, dass die Würde der betreffenden Person verletzt wird</a:t>
            </a: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insbesondere wenn ein von Einschüchterungen, Anfeindungen, Erniedrigungen, Entwürdigungen oder Beleidigungen gekennzeichnetes Umfeld geschaffen wird.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184i StGB</a:t>
            </a:r>
            <a:br>
              <a:rPr kumimoji="0" lang="de-DE"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de-DE"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Sexuelle Belästigung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Wer eine andere Person in sexuell bestimmter Weise körperlich berührt und dadurch belästigt, wird mit Freiheitsstrafe bis zu zwei Jahren oder mit Geldstrafe bestraft, wenn nicht die Tat in anderen Vorschriften dieses Abschnitts mit schwererer Strafe bedroht ist….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26573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theme/theme1.xml><?xml version="1.0" encoding="utf-8"?>
<a:theme xmlns:a="http://schemas.openxmlformats.org/drawingml/2006/main" name="Office">
  <a:themeElements>
    <a:clrScheme name="Rotviolet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Paket">
  <a:themeElements>
    <a:clrScheme name="Paket">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5188</Words>
  <Application>Microsoft Office PowerPoint</Application>
  <PresentationFormat>Breitbild</PresentationFormat>
  <Paragraphs>470</Paragraphs>
  <Slides>52</Slides>
  <Notes>8</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52</vt:i4>
      </vt:variant>
    </vt:vector>
  </HeadingPairs>
  <TitlesOfParts>
    <vt:vector size="61" baseType="lpstr">
      <vt:lpstr>Arial</vt:lpstr>
      <vt:lpstr>Calibri</vt:lpstr>
      <vt:lpstr>Calibri Light</vt:lpstr>
      <vt:lpstr>Courier New</vt:lpstr>
      <vt:lpstr>Gill Sans MT</vt:lpstr>
      <vt:lpstr>Quodana</vt:lpstr>
      <vt:lpstr>Symbol</vt:lpstr>
      <vt:lpstr>Office</vt:lpstr>
      <vt:lpstr>Paket</vt:lpstr>
      <vt:lpstr>Sexualisierte Diskriminierung im universitären Kontext</vt:lpstr>
      <vt:lpstr>PowerPoint-Präsentation</vt:lpstr>
      <vt:lpstr>Worüber reden wir eigentlich genau?</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SPRACHE HAT BEDEUTUNG! ES IST WICHTIG, DASS, WAS PASSIERT IST, ZU BENENNEN.</vt:lpstr>
      <vt:lpstr>Formen von Sexualisierter Diskriminierung im universitären Kontext: Fokus Studierende</vt:lpstr>
      <vt:lpstr>Beispiele für verbale Formen</vt:lpstr>
      <vt:lpstr>Formen von Sexualisierter Diskriminierung im universitären Kontext: Fokus Studierende</vt:lpstr>
      <vt:lpstr>PowerPoint-Präsentation</vt:lpstr>
      <vt:lpstr>PowerPoint-Präsentation</vt:lpstr>
      <vt:lpstr>Flirt oder Sexuelle Belästigung? Wie gelingt eine Abgrenzung?</vt:lpstr>
      <vt:lpstr>Wer ist Betroffen? Wer ist besonders gefährdet?</vt:lpstr>
      <vt:lpstr>Rechtliche Rahmenbedingungen</vt:lpstr>
      <vt:lpstr>PowerPoint-Präsentation</vt:lpstr>
      <vt:lpstr>PowerPoint-Präsentation</vt:lpstr>
      <vt:lpstr>Hier gibt es (k)ein Problem</vt:lpstr>
      <vt:lpstr>PowerPoint-Präsentation</vt:lpstr>
      <vt:lpstr>Hier gibt es (k)ein Problem</vt:lpstr>
      <vt:lpstr>Machtstrukturen an Universitäten</vt:lpstr>
      <vt:lpstr>PowerPoint-Präsentation</vt:lpstr>
      <vt:lpstr>Machtmissbrauch an der Uni</vt:lpstr>
      <vt:lpstr>Auswirkungen von SDG/ Diskriminierung</vt:lpstr>
      <vt:lpstr>Auswirkungen von SDG/ Diskriminierung</vt:lpstr>
      <vt:lpstr>Auswirkungen von SDG/ Diskriminierung</vt:lpstr>
      <vt:lpstr>Auswirkungen von SDG/ Diskriminierung</vt:lpstr>
      <vt:lpstr>How to?</vt:lpstr>
      <vt:lpstr>Rechtliche Grundlage </vt:lpstr>
      <vt:lpstr>Beratungsstelle</vt:lpstr>
      <vt:lpstr>Beschwerdestelle</vt:lpstr>
      <vt:lpstr>Was können wir tun?</vt:lpstr>
      <vt:lpstr>Was unternehmen (andere) Hochschulen?</vt:lpstr>
      <vt:lpstr>PowerPoint-Präsentation</vt:lpstr>
      <vt:lpstr>Was kann ich tun, wenn ich betroffen bin?</vt:lpstr>
      <vt:lpstr>Mögliches Vorgehen als Zeug*in/ Vertrauensperson</vt:lpstr>
      <vt:lpstr>Anlaufstellen zum Thema SDG</vt:lpstr>
      <vt:lpstr>Anlaufstellen zum Thema SDG</vt:lpstr>
      <vt:lpstr>Anlaufstellen zum Thema SDG</vt:lpstr>
      <vt:lpstr>Weiterführende Informationen und Links</vt:lpstr>
      <vt:lpstr>Weiterführende Informationen und Links</vt:lpstr>
      <vt:lpstr>Weiterführende Informationen und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Sexualisierte Diskriminierung im Universitären Kontext</dc:title>
  <dc:creator>Frieda.w</dc:creator>
  <cp:lastModifiedBy>Frieda.w</cp:lastModifiedBy>
  <cp:revision>10</cp:revision>
  <dcterms:created xsi:type="dcterms:W3CDTF">2023-07-06T09:18:17Z</dcterms:created>
  <dcterms:modified xsi:type="dcterms:W3CDTF">2023-07-06T12:25:18Z</dcterms:modified>
</cp:coreProperties>
</file>